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handoutMasterIdLst>
    <p:handoutMasterId r:id="rId59"/>
  </p:handoutMasterIdLst>
  <p:sldIdLst>
    <p:sldId id="256" r:id="rId2"/>
    <p:sldId id="333" r:id="rId3"/>
    <p:sldId id="278" r:id="rId4"/>
    <p:sldId id="272" r:id="rId5"/>
    <p:sldId id="433" r:id="rId6"/>
    <p:sldId id="423" r:id="rId7"/>
    <p:sldId id="427" r:id="rId8"/>
    <p:sldId id="435" r:id="rId9"/>
    <p:sldId id="484" r:id="rId10"/>
    <p:sldId id="483" r:id="rId11"/>
    <p:sldId id="436" r:id="rId12"/>
    <p:sldId id="465" r:id="rId13"/>
    <p:sldId id="470" r:id="rId14"/>
    <p:sldId id="478" r:id="rId15"/>
    <p:sldId id="472" r:id="rId16"/>
    <p:sldId id="469" r:id="rId17"/>
    <p:sldId id="486" r:id="rId18"/>
    <p:sldId id="490" r:id="rId19"/>
    <p:sldId id="493" r:id="rId20"/>
    <p:sldId id="430" r:id="rId21"/>
    <p:sldId id="452" r:id="rId22"/>
    <p:sldId id="453" r:id="rId23"/>
    <p:sldId id="507" r:id="rId24"/>
    <p:sldId id="456" r:id="rId25"/>
    <p:sldId id="428" r:id="rId26"/>
    <p:sldId id="441" r:id="rId27"/>
    <p:sldId id="474" r:id="rId28"/>
    <p:sldId id="475" r:id="rId29"/>
    <p:sldId id="487" r:id="rId30"/>
    <p:sldId id="492" r:id="rId31"/>
    <p:sldId id="491" r:id="rId32"/>
    <p:sldId id="431" r:id="rId33"/>
    <p:sldId id="457" r:id="rId34"/>
    <p:sldId id="458" r:id="rId35"/>
    <p:sldId id="461" r:id="rId36"/>
    <p:sldId id="429" r:id="rId37"/>
    <p:sldId id="489" r:id="rId38"/>
    <p:sldId id="446" r:id="rId39"/>
    <p:sldId id="497" r:id="rId40"/>
    <p:sldId id="494" r:id="rId41"/>
    <p:sldId id="495" r:id="rId42"/>
    <p:sldId id="496" r:id="rId43"/>
    <p:sldId id="502" r:id="rId44"/>
    <p:sldId id="488" r:id="rId45"/>
    <p:sldId id="451" r:id="rId46"/>
    <p:sldId id="503" r:id="rId47"/>
    <p:sldId id="432" r:id="rId48"/>
    <p:sldId id="462" r:id="rId49"/>
    <p:sldId id="463" r:id="rId50"/>
    <p:sldId id="508" r:id="rId51"/>
    <p:sldId id="464" r:id="rId52"/>
    <p:sldId id="292" r:id="rId53"/>
    <p:sldId id="476" r:id="rId54"/>
    <p:sldId id="499" r:id="rId55"/>
    <p:sldId id="504" r:id="rId56"/>
    <p:sldId id="505" r:id="rId57"/>
  </p:sldIdLst>
  <p:sldSz cx="9144000" cy="5143500" type="screen16x9"/>
  <p:notesSz cx="6858000" cy="9144000"/>
  <p:embeddedFontLst>
    <p:embeddedFont>
      <p:font typeface="Source Sans Pro" panose="020B0503030403020204" pitchFamily="34" charset="0"/>
      <p:regular r:id="rId60"/>
      <p:bold r:id="rId61"/>
      <p:italic r:id="rId62"/>
      <p:boldItalic r:id="rId63"/>
    </p:embeddedFont>
    <p:embeddedFont>
      <p:font typeface="Source Sans Pro Light" panose="020F0302020204030204" pitchFamily="34" charset="0"/>
      <p:regular r:id="rId64"/>
      <p:italic r:id="rId65"/>
    </p:embeddedFont>
    <p:embeddedFont>
      <p:font typeface="Source Sans Pro SemiBold" panose="020F0502020204030204" pitchFamily="34" charset="0"/>
      <p:regular r:id="rId66"/>
      <p:bold r:id="rId67"/>
      <p:italic r:id="rId68"/>
      <p:boldItalic r:id="rId69"/>
    </p:embeddedFont>
    <p:embeddedFont>
      <p:font typeface="Source Serif Pro Semibold" panose="020F050202020403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56" userDrawn="1">
          <p15:clr>
            <a:srgbClr val="A4A3A4"/>
          </p15:clr>
        </p15:guide>
        <p15:guide id="2" orient="horz" pos="996" userDrawn="1">
          <p15:clr>
            <a:srgbClr val="A4A3A4"/>
          </p15:clr>
        </p15:guide>
        <p15:guide id="3" pos="2880">
          <p15:clr>
            <a:srgbClr val="A4A3A4"/>
          </p15:clr>
        </p15:guide>
        <p15:guide id="4" orient="horz" pos="30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194"/>
    <a:srgbClr val="FE0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519"/>
    <p:restoredTop sz="80696"/>
  </p:normalViewPr>
  <p:slideViewPr>
    <p:cSldViewPr snapToGrid="0" snapToObjects="1">
      <p:cViewPr varScale="1">
        <p:scale>
          <a:sx n="110" d="100"/>
          <a:sy n="110" d="100"/>
        </p:scale>
        <p:origin x="216" y="168"/>
      </p:cViewPr>
      <p:guideLst>
        <p:guide orient="horz" pos="756"/>
        <p:guide orient="horz" pos="996"/>
        <p:guide pos="2880"/>
        <p:guide orient="horz" pos="3060"/>
      </p:guideLst>
    </p:cSldViewPr>
  </p:slideViewPr>
  <p:notesTextViewPr>
    <p:cViewPr>
      <p:scale>
        <a:sx n="90" d="100"/>
        <a:sy n="90" d="100"/>
      </p:scale>
      <p:origin x="0" y="0"/>
    </p:cViewPr>
  </p:notesText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1516F1-F2B6-F341-8B4B-CED2FBF076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DBD1B4E-9153-E144-9723-5C890CACE0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C83556-B841-D04A-AA02-DE27A8AA066A}" type="datetimeFigureOut">
              <a:rPr lang="en-US" smtClean="0"/>
              <a:t>2/17/22</a:t>
            </a:fld>
            <a:endParaRPr lang="en-US"/>
          </a:p>
        </p:txBody>
      </p:sp>
      <p:sp>
        <p:nvSpPr>
          <p:cNvPr id="4" name="Footer Placeholder 3">
            <a:extLst>
              <a:ext uri="{FF2B5EF4-FFF2-40B4-BE49-F238E27FC236}">
                <a16:creationId xmlns:a16="http://schemas.microsoft.com/office/drawing/2014/main" id="{778C4AC9-49E0-7D46-90D6-5BA3867E28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9E3651-72A6-9D44-BC1F-C6BEF15EF1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3F381F-8B2F-0D44-B112-AD1BCCE26706}" type="slidenum">
              <a:rPr lang="en-US" smtClean="0"/>
              <a:t>‹#›</a:t>
            </a:fld>
            <a:endParaRPr lang="en-US"/>
          </a:p>
        </p:txBody>
      </p:sp>
    </p:spTree>
    <p:extLst>
      <p:ext uri="{BB962C8B-B14F-4D97-AF65-F5344CB8AC3E}">
        <p14:creationId xmlns:p14="http://schemas.microsoft.com/office/powerpoint/2010/main" val="24291007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fbfe6b9cf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fbfe6b9cf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sz="1000" dirty="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Content Editing is useful for working just with the content. Layout cannot be changed in Content Editing, and new Fragments and Widgets cannot be added. </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Content Editing also allows other Users to manage the content without granting them unnecessary permissions. Granting an editor the Update Page Content permission allows the editor to revise and update text on a page without allowing them to modify the layout or Fragments included on a page. </a:t>
            </a:r>
          </a:p>
          <a:p>
            <a:pPr marL="628650" lvl="1"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Comments can also be used in Content Editing mode </a:t>
            </a:r>
          </a:p>
          <a:p>
            <a:pPr marL="628650" lvl="1" indent="-171450" algn="l" rtl="0">
              <a:spcBef>
                <a:spcPts val="800"/>
              </a:spcBef>
              <a:spcAft>
                <a:spcPts val="1500"/>
              </a:spcAft>
            </a:pPr>
            <a:endParaRPr lang="en-US" sz="1000" b="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Though the Mondego Web Team manages the design and layout of Pages, other Users may need to add content to various pages on the Site. Mondego has a Content Creator role created for these Users, so the Web Team can grant the Content Creator role the “Update Page Content” permission on the Pages that need content. This allows the Content Creators to focus on adding relevant content to the Pages. </a:t>
            </a:r>
          </a:p>
        </p:txBody>
      </p:sp>
    </p:spTree>
    <p:extLst>
      <p:ext uri="{BB962C8B-B14F-4D97-AF65-F5344CB8AC3E}">
        <p14:creationId xmlns:p14="http://schemas.microsoft.com/office/powerpoint/2010/main" val="2367997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fbfe6b9cf_1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fbfe6b9cf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dirty="0">
                <a:solidFill>
                  <a:srgbClr val="0B5FFF"/>
                </a:solidFill>
                <a:latin typeface="Source Sans Pro"/>
                <a:ea typeface="Source Sans Pro"/>
                <a:cs typeface="Source Sans Pro"/>
                <a:sym typeface="Source Sans Pro"/>
              </a:rPr>
              <a:t>Note: </a:t>
            </a:r>
          </a:p>
          <a:p>
            <a:pPr marL="171450" lvl="0" indent="-171450" algn="l" rtl="0">
              <a:spcBef>
                <a:spcPts val="800"/>
              </a:spcBef>
              <a:spcAft>
                <a:spcPts val="1500"/>
              </a:spcAft>
            </a:pPr>
            <a:r>
              <a:rPr lang="en-US" sz="1000" dirty="0"/>
              <a:t>Fragments:</a:t>
            </a:r>
          </a:p>
          <a:p>
            <a:pPr marL="628650" lvl="1" indent="-171450" algn="l" rtl="0">
              <a:spcBef>
                <a:spcPts val="800"/>
              </a:spcBef>
              <a:spcAft>
                <a:spcPts val="1500"/>
              </a:spcAft>
            </a:pPr>
            <a:r>
              <a:rPr lang="en-US" sz="1000" dirty="0"/>
              <a:t>These are the primary building blocks of Content Pages. The editable elements (text, links, etc.) in Fragments can be replaced with custom content directly on the page or mapped to existing Site content in the Browser sidebar</a:t>
            </a:r>
          </a:p>
          <a:p>
            <a:pPr marL="171450" lvl="0" indent="-171450" algn="l" rtl="0">
              <a:spcBef>
                <a:spcPts val="800"/>
              </a:spcBef>
              <a:spcAft>
                <a:spcPts val="1500"/>
              </a:spcAft>
            </a:pPr>
            <a:r>
              <a:rPr lang="en-US" sz="1000" b="0" dirty="0">
                <a:solidFill>
                  <a:srgbClr val="0B5FFF"/>
                </a:solidFill>
                <a:latin typeface="Source Sans Pro"/>
                <a:ea typeface="Source Sans Pro"/>
                <a:cs typeface="Source Sans Pro"/>
                <a:sym typeface="Source Sans Pro"/>
              </a:rPr>
              <a:t>Widgets:</a:t>
            </a:r>
          </a:p>
          <a:p>
            <a:pPr marL="628650" lvl="1" indent="-171450" algn="l" rtl="0">
              <a:spcBef>
                <a:spcPts val="800"/>
              </a:spcBef>
              <a:spcAft>
                <a:spcPts val="1500"/>
              </a:spcAft>
            </a:pPr>
            <a:r>
              <a:rPr lang="en-US" sz="1000" b="0" dirty="0">
                <a:solidFill>
                  <a:srgbClr val="0B5FFF"/>
                </a:solidFill>
                <a:latin typeface="Source Sans Pro"/>
                <a:ea typeface="Source Sans Pro"/>
                <a:cs typeface="Source Sans Pro"/>
                <a:sym typeface="Source Sans Pro"/>
              </a:rPr>
              <a:t>Widgets can be added to Content Pages much in the same way they are added to Widget Pages, though some configuration options are not available for Widgets on Content Pages. (e.g. Look and Feel Configuration is not an option for Widgets on Content Pages, though many of the settings can be managed in the Browser under General.)</a:t>
            </a:r>
          </a:p>
          <a:p>
            <a:pPr marL="171450" lvl="0" indent="-171450" algn="l" rtl="0">
              <a:spcBef>
                <a:spcPts val="800"/>
              </a:spcBef>
              <a:spcAft>
                <a:spcPts val="1500"/>
              </a:spcAft>
            </a:pPr>
            <a:r>
              <a:rPr lang="en-US" sz="1000" b="0" dirty="0">
                <a:solidFill>
                  <a:srgbClr val="0B5FFF"/>
                </a:solidFill>
                <a:latin typeface="Source Sans Pro"/>
                <a:ea typeface="Source Sans Pro"/>
                <a:cs typeface="Source Sans Pro"/>
                <a:sym typeface="Source Sans Pro"/>
              </a:rPr>
              <a:t>While a large variety of both fragments and widgets are available out-of-the-box in Liferay DXP, custom fragments and widgets can be created to further adapt the platform to the desired look and feel for your business.</a:t>
            </a:r>
          </a:p>
          <a:p>
            <a:pPr marL="171450" lvl="0" indent="-171450" algn="l" rtl="0">
              <a:spcBef>
                <a:spcPts val="800"/>
              </a:spcBef>
              <a:spcAft>
                <a:spcPts val="1500"/>
              </a:spcAft>
            </a:pPr>
            <a:endParaRPr lang="en-US" sz="1000" b="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dirty="0">
                <a:solidFill>
                  <a:srgbClr val="0B5FFF"/>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b="0" dirty="0">
                <a:solidFill>
                  <a:srgbClr val="0B5FFF"/>
                </a:solidFill>
                <a:latin typeface="Source Sans Pro"/>
                <a:ea typeface="Source Sans Pro"/>
                <a:cs typeface="Source Sans Pro"/>
                <a:sym typeface="Source Sans Pro"/>
              </a:rPr>
              <a:t>The flexibility of Content Pages allows the Mondego Web Team to create well-designed pages with a variety of content. The team can quickly drag and drop elements to design a page and get a sense of the appearance and layout before populating it with content. Fragments also allow the team to directly add and edit page elements with or without mapping it to existing content. </a:t>
            </a:r>
          </a:p>
        </p:txBody>
      </p:sp>
    </p:spTree>
    <p:extLst>
      <p:ext uri="{BB962C8B-B14F-4D97-AF65-F5344CB8AC3E}">
        <p14:creationId xmlns:p14="http://schemas.microsoft.com/office/powerpoint/2010/main" val="172660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Layout Elements include </a:t>
            </a:r>
            <a:r>
              <a:rPr lang="en-US" sz="1000" b="1" i="0" dirty="0"/>
              <a:t>Container</a:t>
            </a:r>
            <a:r>
              <a:rPr lang="en-US" sz="1000" b="0" i="0" dirty="0"/>
              <a:t> and </a:t>
            </a:r>
            <a:r>
              <a:rPr lang="en-US" sz="1000" b="1" i="0" dirty="0"/>
              <a:t>Grid.</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Basic Components include elements like </a:t>
            </a:r>
            <a:r>
              <a:rPr lang="en-US" sz="1000" b="1" i="0" dirty="0"/>
              <a:t>Button</a:t>
            </a:r>
            <a:r>
              <a:rPr lang="en-US" sz="1000" b="0" i="0" dirty="0"/>
              <a:t>, </a:t>
            </a:r>
            <a:r>
              <a:rPr lang="en-US" sz="1000" b="1" i="0" dirty="0"/>
              <a:t>Card</a:t>
            </a:r>
            <a:r>
              <a:rPr lang="en-US" sz="1000" b="0" i="0" dirty="0"/>
              <a:t>, </a:t>
            </a:r>
            <a:r>
              <a:rPr lang="en-US" sz="1000" b="1" i="0" dirty="0"/>
              <a:t>Paragraph</a:t>
            </a:r>
            <a:r>
              <a:rPr lang="en-US" sz="1000" b="0" i="0" dirty="0"/>
              <a:t>, </a:t>
            </a:r>
            <a:r>
              <a:rPr lang="en-US" sz="1000" b="1" i="0" dirty="0"/>
              <a:t>Image</a:t>
            </a:r>
            <a:r>
              <a:rPr lang="en-US" sz="1000" b="0" i="0" dirty="0"/>
              <a:t>, and more.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Content Displays should not be confused with Content Management Widgets, though there are some similarities. Content Displays can feature single content item or a collection.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The Cookie Banner adds a notification that the Site uses cookies and prompts the User to Accept. Cookies are managed and enabled in the Control Panel.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Featured Content includes </a:t>
            </a:r>
            <a:r>
              <a:rPr lang="en-US" sz="1000" b="1" i="0" dirty="0"/>
              <a:t>Banners</a:t>
            </a:r>
            <a:r>
              <a:rPr lang="en-US" sz="1000" b="0" i="0" dirty="0"/>
              <a:t>, </a:t>
            </a:r>
            <a:r>
              <a:rPr lang="en-US" sz="1000" b="1" i="0" dirty="0"/>
              <a:t>Features</a:t>
            </a:r>
            <a:r>
              <a:rPr lang="en-US" sz="1000" b="0" i="0" dirty="0"/>
              <a:t>, and </a:t>
            </a:r>
            <a:r>
              <a:rPr lang="en-US" sz="1000" b="1" i="0" dirty="0"/>
              <a:t>Highlights</a:t>
            </a:r>
            <a:r>
              <a:rPr lang="en-US" sz="1000" b="0" i="0" dirty="0"/>
              <a: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Footers and Navigation Bars are used to set </a:t>
            </a:r>
            <a:r>
              <a:rPr lang="en-US" sz="1000" b="1" i="0" dirty="0"/>
              <a:t>Footers</a:t>
            </a:r>
            <a:r>
              <a:rPr lang="en-US" sz="1000" b="0" i="0" dirty="0"/>
              <a:t> and </a:t>
            </a:r>
            <a:r>
              <a:rPr lang="en-US" sz="1000" b="1" i="0" dirty="0"/>
              <a:t>Header</a:t>
            </a:r>
            <a:r>
              <a:rPr lang="en-US" sz="1000" b="0" i="0" dirty="0"/>
              <a:t>s for a Page. Additional or alternate navigation menus can be added to these bars.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Menu Display adds another navigation menu based on the Site’s Public or Private Page hierarchy, managed by setting the menu Source.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The Mondego Web Team can easily create a dynamic landing page for the main Site using these Fragments. For instance, a Banner fragment can welcome guests and prompt them to sign in or create an account. Using. Grid component, they can set a row of Cards with information about specific account types. They can add a unique Footer with a distinct menu for contact information, FAQs, Career options, and more. </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000" b="0" i="0" dirty="0"/>
          </a:p>
        </p:txBody>
      </p:sp>
    </p:spTree>
    <p:extLst>
      <p:ext uri="{BB962C8B-B14F-4D97-AF65-F5344CB8AC3E}">
        <p14:creationId xmlns:p14="http://schemas.microsoft.com/office/powerpoint/2010/main" val="343087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Editable fragment elements can be selected either by clicking directly on the element or by locating the element in the Browser sidebar. For example, to change the heading in the image, either click the text box directly or use the sidebar to select the Heading. </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The </a:t>
            </a:r>
            <a:r>
              <a:rPr lang="en-US" sz="1000" b="1" i="0" dirty="0">
                <a:solidFill>
                  <a:srgbClr val="0B5FFF"/>
                </a:solidFill>
                <a:latin typeface="Source Sans Pro"/>
                <a:ea typeface="Source Sans Pro"/>
                <a:cs typeface="Source Sans Pro"/>
                <a:sym typeface="Source Sans Pro"/>
              </a:rPr>
              <a:t>Styles</a:t>
            </a:r>
            <a:r>
              <a:rPr lang="en-US" sz="1000" i="0" dirty="0">
                <a:solidFill>
                  <a:srgbClr val="0B5FFF"/>
                </a:solidFill>
                <a:latin typeface="Source Sans Pro"/>
                <a:ea typeface="Source Sans Pro"/>
                <a:cs typeface="Source Sans Pro"/>
                <a:sym typeface="Source Sans Pro"/>
              </a:rPr>
              <a:t> tab in the Browser includes Layout, Margin, Padding, Size, Text, Background, Borders, and Effects. </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The </a:t>
            </a:r>
            <a:r>
              <a:rPr lang="en-US" sz="1000" b="1" i="0" dirty="0">
                <a:solidFill>
                  <a:srgbClr val="0B5FFF"/>
                </a:solidFill>
                <a:latin typeface="Source Sans Pro"/>
                <a:ea typeface="Source Sans Pro"/>
                <a:cs typeface="Source Sans Pro"/>
                <a:sym typeface="Source Sans Pro"/>
              </a:rPr>
              <a:t>Text</a:t>
            </a:r>
            <a:r>
              <a:rPr lang="en-US" sz="1000" i="0" dirty="0">
                <a:solidFill>
                  <a:srgbClr val="0B5FFF"/>
                </a:solidFill>
                <a:latin typeface="Source Sans Pro"/>
                <a:ea typeface="Source Sans Pro"/>
                <a:cs typeface="Source Sans Pro"/>
                <a:sym typeface="Source Sans Pro"/>
              </a:rPr>
              <a:t> element allows you to either directly edit the text (which brings up a text toolbar) or to map an Item to the textbox. </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The </a:t>
            </a:r>
            <a:r>
              <a:rPr lang="en-US" sz="1000" b="1" i="0" dirty="0">
                <a:solidFill>
                  <a:srgbClr val="0B5FFF"/>
                </a:solidFill>
                <a:latin typeface="Source Sans Pro"/>
                <a:ea typeface="Source Sans Pro"/>
                <a:cs typeface="Source Sans Pro"/>
                <a:sym typeface="Source Sans Pro"/>
              </a:rPr>
              <a:t>Link</a:t>
            </a:r>
            <a:r>
              <a:rPr lang="en-US" sz="1000" i="0" dirty="0">
                <a:solidFill>
                  <a:srgbClr val="0B5FFF"/>
                </a:solidFill>
                <a:latin typeface="Source Sans Pro"/>
                <a:ea typeface="Source Sans Pro"/>
                <a:cs typeface="Source Sans Pro"/>
                <a:sym typeface="Source Sans Pro"/>
              </a:rPr>
              <a:t> element allows you to manage link type, source, and whether it opens in a new tab.</a:t>
            </a:r>
          </a:p>
          <a:p>
            <a:pPr marL="628650" lvl="1" indent="-171450" algn="l" rtl="0">
              <a:spcBef>
                <a:spcPts val="800"/>
              </a:spcBef>
              <a:spcAft>
                <a:spcPts val="1500"/>
              </a:spcAft>
            </a:pPr>
            <a:r>
              <a:rPr lang="en-US" sz="1000" b="1" i="0" dirty="0">
                <a:solidFill>
                  <a:srgbClr val="0B5FFF"/>
                </a:solidFill>
                <a:latin typeface="Source Sans Pro"/>
                <a:ea typeface="Source Sans Pro"/>
                <a:cs typeface="Source Sans Pro"/>
                <a:sym typeface="Source Sans Pro"/>
              </a:rPr>
              <a:t>Images</a:t>
            </a:r>
            <a:r>
              <a:rPr lang="en-US" sz="1000" i="0" dirty="0">
                <a:solidFill>
                  <a:srgbClr val="0B5FFF"/>
                </a:solidFill>
                <a:latin typeface="Source Sans Pro"/>
                <a:ea typeface="Source Sans Pro"/>
                <a:cs typeface="Source Sans Pro"/>
                <a:sym typeface="Source Sans Pro"/>
              </a:rPr>
              <a:t> allows you to add an image, including as a background.</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The </a:t>
            </a:r>
            <a:r>
              <a:rPr lang="en-US" sz="1000" b="1" i="0" dirty="0">
                <a:solidFill>
                  <a:srgbClr val="0B5FFF"/>
                </a:solidFill>
                <a:latin typeface="Source Sans Pro"/>
                <a:ea typeface="Source Sans Pro"/>
                <a:cs typeface="Source Sans Pro"/>
                <a:sym typeface="Source Sans Pro"/>
              </a:rPr>
              <a:t>Layout</a:t>
            </a:r>
            <a:r>
              <a:rPr lang="en-US" sz="1000" i="0" dirty="0">
                <a:solidFill>
                  <a:srgbClr val="0B5FFF"/>
                </a:solidFill>
                <a:latin typeface="Source Sans Pro"/>
                <a:ea typeface="Source Sans Pro"/>
                <a:cs typeface="Source Sans Pro"/>
                <a:sym typeface="Source Sans Pro"/>
              </a:rPr>
              <a:t> of the page can be managed either directly on the page or by reordering elements in the Browser sidebar.</a:t>
            </a:r>
          </a:p>
          <a:p>
            <a:pPr marL="171450" marR="0" lvl="0" indent="-171450" algn="l" defTabSz="914400" rtl="0" eaLnBrk="1" fontAlgn="auto" latinLnBrk="0" hangingPunct="1">
              <a:lnSpc>
                <a:spcPct val="100000"/>
              </a:lnSpc>
              <a:spcBef>
                <a:spcPts val="800"/>
              </a:spcBef>
              <a:spcAft>
                <a:spcPts val="1500"/>
              </a:spcAft>
              <a:buClr>
                <a:srgbClr val="000000"/>
              </a:buClr>
              <a:buSzPts val="1100"/>
              <a:buFont typeface="Arial"/>
              <a:buChar char="●"/>
              <a:tabLst/>
              <a:defRPr/>
            </a:pPr>
            <a:r>
              <a:rPr lang="en-US" sz="1000" dirty="0"/>
              <a:t>Edited fragments can be duplicated or saved for future usage</a:t>
            </a:r>
          </a:p>
          <a:p>
            <a:pPr marL="171450" marR="0" lvl="0" indent="-171450" algn="l" defTabSz="914400" rtl="0" eaLnBrk="1" fontAlgn="auto" latinLnBrk="0" hangingPunct="1">
              <a:lnSpc>
                <a:spcPct val="100000"/>
              </a:lnSpc>
              <a:spcBef>
                <a:spcPts val="800"/>
              </a:spcBef>
              <a:spcAft>
                <a:spcPts val="1500"/>
              </a:spcAft>
              <a:buClr>
                <a:srgbClr val="000000"/>
              </a:buClr>
              <a:buSzPts val="1100"/>
              <a:buFont typeface="Arial"/>
              <a:buChar char="●"/>
              <a:tabLst/>
              <a:defRPr/>
            </a:pPr>
            <a:r>
              <a:rPr lang="en-US" sz="1000" dirty="0"/>
              <a:t>Under the styles tab, there is an option to “Hide” the fragment for the selected screen size/device type. If a fragment should be hidden on mobile, for instance, click the Phone or Tablet options at the top of the editing UI and then check the “Hide Fragment” box under Styles. </a:t>
            </a:r>
          </a:p>
          <a:p>
            <a:pPr marL="171450" marR="0" lvl="0" indent="-171450" algn="l" defTabSz="914400" rtl="0" eaLnBrk="1" fontAlgn="auto" latinLnBrk="0" hangingPunct="1">
              <a:lnSpc>
                <a:spcPct val="100000"/>
              </a:lnSpc>
              <a:spcBef>
                <a:spcPts val="800"/>
              </a:spcBef>
              <a:spcAft>
                <a:spcPts val="1500"/>
              </a:spcAft>
              <a:buClr>
                <a:srgbClr val="000000"/>
              </a:buClr>
              <a:buSzPts val="1100"/>
              <a:buFont typeface="Arial"/>
              <a:buChar char="●"/>
              <a:tabLst/>
              <a:defRPr/>
            </a:pPr>
            <a:endParaRPr lang="en-US" sz="1000" dirty="0"/>
          </a:p>
          <a:p>
            <a:pPr marL="0" marR="0" lvl="0" indent="0" algn="l" defTabSz="914400" rtl="0" eaLnBrk="1" fontAlgn="auto" latinLnBrk="0" hangingPunct="1">
              <a:lnSpc>
                <a:spcPct val="100000"/>
              </a:lnSpc>
              <a:spcBef>
                <a:spcPts val="800"/>
              </a:spcBef>
              <a:spcAft>
                <a:spcPts val="1500"/>
              </a:spcAft>
              <a:buClr>
                <a:srgbClr val="000000"/>
              </a:buClr>
              <a:buSzPts val="1100"/>
              <a:buFont typeface="Arial"/>
              <a:buNone/>
              <a:tabLst/>
              <a:defRPr/>
            </a:pPr>
            <a:r>
              <a:rPr lang="en-US" sz="1000" b="1" dirty="0"/>
              <a:t>Use Case: </a:t>
            </a:r>
            <a:endParaRPr lang="en-US" sz="1000" b="0" dirty="0"/>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t>Mondego has a Fragment that contains a link for downloading the Mobile Banking App on its main Banking Site. Since this Fragment is not needed for the Desktop Site, they can select “Hide Fragment” for the Desktop version so that the fragment only appears on Mobile or Tablet devices.</a:t>
            </a:r>
            <a:endParaRPr lang="en-US" sz="1000" b="1" dirty="0"/>
          </a:p>
        </p:txBody>
      </p:sp>
    </p:spTree>
    <p:extLst>
      <p:ext uri="{BB962C8B-B14F-4D97-AF65-F5344CB8AC3E}">
        <p14:creationId xmlns:p14="http://schemas.microsoft.com/office/powerpoint/2010/main" val="2519842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 </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The Browser serves as a primary overview of the content on a page and allows for easy content management. </a:t>
            </a:r>
          </a:p>
          <a:p>
            <a:pPr marL="628650" lvl="1"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The Page Elements tab includes an outline of the current page layout. Selecting an element also shows any General and Styles features that can be applied to the element. </a:t>
            </a:r>
          </a:p>
          <a:p>
            <a:pPr marL="628650" lvl="1"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The Page Content tab lists all content on the page, allowing for easy editing and permission management. 	</a:t>
            </a:r>
          </a:p>
          <a:p>
            <a:pPr marL="171450" lvl="0" indent="-171450" algn="l" rtl="0">
              <a:spcBef>
                <a:spcPts val="800"/>
              </a:spcBef>
              <a:spcAft>
                <a:spcPts val="1500"/>
              </a:spcAft>
            </a:pPr>
            <a:endParaRPr lang="en-US" sz="1000" b="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If a Mondego Page Creator needs to quickly see the specific elements and content on a Page and apply styles, they can use the Browser to quickly navigate to the appropriate element. </a:t>
            </a:r>
          </a:p>
        </p:txBody>
      </p:sp>
    </p:spTree>
    <p:extLst>
      <p:ext uri="{BB962C8B-B14F-4D97-AF65-F5344CB8AC3E}">
        <p14:creationId xmlns:p14="http://schemas.microsoft.com/office/powerpoint/2010/main" val="3748840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Content Pages will automatically use the default Master Page (usually Blank) and Style Book. Once a new Master Page Template or Style Book has been created, they can be set as the default and will automatically apply to any new Content Pages.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(More on these in the next lecture)</a:t>
            </a:r>
          </a:p>
          <a:p>
            <a:pPr marL="171450" lvl="0" indent="-171450" algn="l" rtl="0">
              <a:spcBef>
                <a:spcPts val="800"/>
              </a:spcBef>
              <a:spcAft>
                <a:spcPts val="1500"/>
              </a:spcAft>
            </a:pPr>
            <a:endParaRPr lang="en-US" sz="100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To maintain a consistent appearance and style across Pages, the Mondego Web Team can create and apply Master Page Templates. These contain a set Header, Footer, and company logo. The team also created a Style Book to apply appropriate Themes across the Site and can manage that in the Page Design Options section. </a:t>
            </a: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271073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Mentions must be enabled in order to tag Users in the comment. This is managed in the Control Panel &gt; Instance Settings &gt; Community Tools or at the Site scope under Configuration &gt; Site Settings &gt; Community Tools. Users are then mentioned by using the @ symbol and the User’s username.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Keep in mind, the mentioned User must have the proper permissions to view the comment.</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Comments are especially useful for the Mondego Web Team, since they allow other (approved) Users to review a Page and leave input without accidentally changing the layout or Fragments on the page. </a:t>
            </a:r>
          </a:p>
        </p:txBody>
      </p:sp>
    </p:spTree>
    <p:extLst>
      <p:ext uri="{BB962C8B-B14F-4D97-AF65-F5344CB8AC3E}">
        <p14:creationId xmlns:p14="http://schemas.microsoft.com/office/powerpoint/2010/main" val="3949691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361207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73220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159452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bfe6b9c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bfe6b9c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29418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805077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3783739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67610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075740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462062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903682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800"/>
              </a:spcBef>
              <a:spcAft>
                <a:spcPts val="1500"/>
              </a:spcAft>
              <a:buClr>
                <a:srgbClr val="000000"/>
              </a:buClr>
              <a:buSzPts val="1100"/>
              <a:buFont typeface="Arial"/>
              <a:buNone/>
              <a:tabLst/>
              <a:defRPr/>
            </a:pPr>
            <a:r>
              <a:rPr lang="en-US" sz="1000" b="1" dirty="0">
                <a:latin typeface="Source Sans Pro" panose="020B0503030403020204" pitchFamily="34" charset="0"/>
                <a:ea typeface="Source Sans Pro" panose="020B0503030403020204" pitchFamily="34" charset="0"/>
              </a:rPr>
              <a:t>Notes: </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While each Page or Page Template on a Site must be associated with a Master Page Template, individual Pages/Page Templates on the same Site can be associated with different Master Page Templates.  </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By default, all Pages/Page Templates are associated with the “Blank” Master Page Template which simply provides a blank page with no propagated commonalities.</a:t>
            </a:r>
            <a:endParaRPr lang="en-US" sz="1000" b="1" dirty="0">
              <a:latin typeface="Source Sans Pro" panose="020B0503030403020204" pitchFamily="34" charset="0"/>
              <a:ea typeface="Source Sans Pro" panose="020B0503030403020204" pitchFamily="34" charset="0"/>
            </a:endParaRPr>
          </a:p>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346901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Notes:</a:t>
            </a:r>
          </a:p>
          <a:p>
            <a:pPr marL="171450" lvl="0" indent="-171450" algn="l" rtl="0">
              <a:spcBef>
                <a:spcPts val="800"/>
              </a:spcBef>
              <a:spcAft>
                <a:spcPts val="1500"/>
              </a:spcAft>
            </a:pPr>
            <a:r>
              <a:rPr lang="en" sz="1000" b="0" i="0" dirty="0">
                <a:solidFill>
                  <a:schemeClr val="dk1"/>
                </a:solidFill>
                <a:latin typeface="Source Sans Pro"/>
                <a:ea typeface="Source Sans Pro"/>
                <a:cs typeface="Source Sans Pro"/>
                <a:sym typeface="Source Sans Pro"/>
              </a:rPr>
              <a:t>Typically, Master Page Templates are used to define a Header and a Footer for Pages. The Drop Zone, then, provides a placeholder defining where Fragments can be added to Pages that use the Master Page Template. </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The </a:t>
            </a:r>
            <a:r>
              <a:rPr lang="en-US" sz="1000" b="0" i="1" dirty="0">
                <a:solidFill>
                  <a:srgbClr val="0B5FFF"/>
                </a:solidFill>
                <a:latin typeface="Source Sans Pro"/>
                <a:ea typeface="Source Sans Pro"/>
                <a:cs typeface="Source Sans Pro"/>
                <a:sym typeface="Source Sans Pro"/>
              </a:rPr>
              <a:t>Configure Allowed Fragments </a:t>
            </a:r>
            <a:r>
              <a:rPr lang="en-US" sz="1000" b="0" i="0" dirty="0">
                <a:solidFill>
                  <a:srgbClr val="0B5FFF"/>
                </a:solidFill>
                <a:latin typeface="Source Sans Pro"/>
                <a:ea typeface="Source Sans Pro"/>
                <a:cs typeface="Source Sans Pro"/>
                <a:sym typeface="Source Sans Pro"/>
              </a:rPr>
              <a:t>button opens a list of all available Fragments and provides the option to select or deselect Fragments that can be used on a Page from the Master.</a:t>
            </a:r>
            <a:endParaRPr sz="1000" b="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790377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800"/>
              </a:spcBef>
              <a:spcAft>
                <a:spcPts val="1500"/>
              </a:spcAft>
              <a:buClr>
                <a:srgbClr val="000000"/>
              </a:buClr>
              <a:buSzPts val="1100"/>
              <a:buFont typeface="Arial"/>
              <a:buNone/>
              <a:tabLst/>
              <a:defRPr/>
            </a:pPr>
            <a:r>
              <a:rPr lang="en-US" sz="1000" b="1" dirty="0">
                <a:latin typeface="Source Sans Pro" panose="020B0503030403020204" pitchFamily="34" charset="0"/>
                <a:ea typeface="Source Sans Pro" panose="020B0503030403020204" pitchFamily="34" charset="0"/>
              </a:rPr>
              <a:t>Notes: </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Style Books should not be viewed as a replacement for a Theme but rather as a tool to quickly alter a Site’s general appearance within the UI without drastically changing the way it is presented. Style Books can also be created by developers and associated with Themes.</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The Sections for Style Books include:</a:t>
            </a:r>
          </a:p>
          <a:p>
            <a:pPr marL="628650" marR="0" lvl="1"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Color System (color theme)</a:t>
            </a:r>
          </a:p>
          <a:p>
            <a:pPr marL="628650" marR="0" lvl="1"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Spacing</a:t>
            </a:r>
          </a:p>
          <a:p>
            <a:pPr marL="628650" marR="0" lvl="1"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General (body, borders, box shadows, aspect ratios, transitions)</a:t>
            </a:r>
          </a:p>
          <a:p>
            <a:pPr marL="628650" marR="0" lvl="1"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Layout (container widths) </a:t>
            </a:r>
          </a:p>
          <a:p>
            <a:pPr marL="628650" marR="0" lvl="1"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Typography (font family, size, etc.)</a:t>
            </a:r>
          </a:p>
          <a:p>
            <a:pPr marL="628650" marR="0" lvl="1"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Button (color, border, link)</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Style Books can then be selected and applied to any Page when editing. To apply styles across an entire Site, a Style Book can be set as the default.</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endParaRPr lang="en-US" sz="1000" b="1" dirty="0">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800"/>
              </a:spcBef>
              <a:spcAft>
                <a:spcPts val="1500"/>
              </a:spcAft>
              <a:buClr>
                <a:srgbClr val="000000"/>
              </a:buClr>
              <a:buSzPts val="1100"/>
              <a:buNone/>
              <a:tabLst/>
              <a:defRPr/>
            </a:pPr>
            <a:r>
              <a:rPr lang="en-US" sz="1000" b="1" dirty="0">
                <a:latin typeface="Source Sans Pro" panose="020B0503030403020204" pitchFamily="34" charset="0"/>
                <a:ea typeface="Source Sans Pro" panose="020B0503030403020204" pitchFamily="34" charset="0"/>
              </a:rPr>
              <a:t>Use Case:</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dirty="0">
                <a:latin typeface="Source Sans Pro" panose="020B0503030403020204" pitchFamily="34" charset="0"/>
                <a:ea typeface="Source Sans Pro" panose="020B0503030403020204" pitchFamily="34" charset="0"/>
              </a:rPr>
              <a:t>Mondego’s design team has decided on a color scheme for all Mondego Sites. To implement this, they can create a Style Book using the selected colors, fonts, and features. This Style Book can then be set as the default and applied to all pages on the Site. </a:t>
            </a:r>
          </a:p>
          <a:p>
            <a:pPr marL="0" lvl="0" indent="0" algn="l" rtl="0">
              <a:spcBef>
                <a:spcPts val="800"/>
              </a:spcBef>
              <a:spcAft>
                <a:spcPts val="1500"/>
              </a:spcAft>
              <a:buNone/>
            </a:pPr>
            <a:endParaRPr lang="en" sz="1000" b="1" dirty="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74761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80301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i="0" dirty="0"/>
              <a:t>For more on creating Users, consult the Add Users and Manage Permissions module.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i="0" dirty="0"/>
              <a:t>Check out the Liferay Foundations: Introduction to Liferay DXP course if you have questions on starting a new instance of Liferay DXP.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000" i="0" dirty="0"/>
          </a:p>
        </p:txBody>
      </p:sp>
    </p:spTree>
    <p:extLst>
      <p:ext uri="{BB962C8B-B14F-4D97-AF65-F5344CB8AC3E}">
        <p14:creationId xmlns:p14="http://schemas.microsoft.com/office/powerpoint/2010/main" val="4116755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913567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547015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738403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911865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010751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771303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268647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p:txBody>
      </p:sp>
    </p:spTree>
    <p:extLst>
      <p:ext uri="{BB962C8B-B14F-4D97-AF65-F5344CB8AC3E}">
        <p14:creationId xmlns:p14="http://schemas.microsoft.com/office/powerpoint/2010/main" val="2710252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Segments are groups of Users. They can be created in Liferay DXP by defining a set of conditions and properties a User must meet to fit in the Segment.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Experiences are also useful for completing A/B Testing, which requires an instance of Liferay Analytics Cloud to collect data.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Some features of experiences and segments are only available or are more tailored if used in conjunction with Analytics Cloud</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Mondego can utilize Experiences to create Pages tailored to specific User Segments. For example, the main Home Page features a special offer unique to customers in North America. In order to ensure that only eligible customers access the offer, the team can create an Experience assigned only to the User Segment of North American customers. </a:t>
            </a:r>
          </a:p>
        </p:txBody>
      </p:sp>
    </p:spTree>
    <p:extLst>
      <p:ext uri="{BB962C8B-B14F-4D97-AF65-F5344CB8AC3E}">
        <p14:creationId xmlns:p14="http://schemas.microsoft.com/office/powerpoint/2010/main" val="853012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With these new fragments, it is possible to add a menu anywhere on the page, not just at the top or bottom.</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The Dropdown fragment is especially useful for creating Mega Menus without needing to develop a custom theme.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For Site Menus, two menus are provided by default, Public Pages and Private Pages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Contextual Menus allow for more advanced navigation by combining Menu Display Fragments. The options for Contextual Menus include:</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1" i="0" dirty="0"/>
              <a:t>Children</a:t>
            </a:r>
            <a:r>
              <a:rPr lang="en-US" sz="1000" b="0" i="0" dirty="0"/>
              <a:t>: shows the children of the current top-level page</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1" i="0" dirty="0"/>
              <a:t>Self and Siblings</a:t>
            </a:r>
            <a:r>
              <a:rPr lang="en-US" sz="1000" b="0" i="0" dirty="0"/>
              <a:t>: shows the current page and its siblings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1" i="0" dirty="0"/>
              <a:t>Parent and its siblings: </a:t>
            </a:r>
            <a:r>
              <a:rPr lang="en-US" sz="1000" b="0" i="0" dirty="0"/>
              <a:t>shows the parent of the current child page and the parent’s siblings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Mondego can utilize Customizable Navigation Bars to improve navigation around the Site. For instance, a Page on general investment tips might include a Contextual Menu linking to Pages with similar content, for instance a series of Sibling pages also about Investment and Saving tips and tricks. </a:t>
            </a:r>
          </a:p>
        </p:txBody>
      </p:sp>
    </p:spTree>
    <p:extLst>
      <p:ext uri="{BB962C8B-B14F-4D97-AF65-F5344CB8AC3E}">
        <p14:creationId xmlns:p14="http://schemas.microsoft.com/office/powerpoint/2010/main" val="3586767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(Add Image)</a:t>
            </a:r>
            <a:endParaRPr sz="1000" b="1"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815424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Responsive design by default means that you do not need to create a set of rules to ensure that a web page works on both desktop and mobile. Note that this is not the case for earlier versions of Liferay DXP (7.2 and earlier use Mobile Rules).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The Grid and Container Fragments on Content Pages are particularly useful for customizing Pages to different screen sizes. Using a Container or Grid allows you control the style and layout for each specific screen size (Desktop, Tablet, Landscape Phone, and Portrait Phone).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000" b="1" i="0" dirty="0"/>
              <a:t>Use Case: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Mondego knows that many of its Users access the Site on mobile devices. With Grid and Container fragments, the web team can design pages that are visibly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p:txBody>
      </p:sp>
    </p:spTree>
    <p:extLst>
      <p:ext uri="{BB962C8B-B14F-4D97-AF65-F5344CB8AC3E}">
        <p14:creationId xmlns:p14="http://schemas.microsoft.com/office/powerpoint/2010/main" val="1952324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dirty="0"/>
              <a:t>Click to Chat is enabled in </a:t>
            </a:r>
            <a:r>
              <a:rPr lang="en-US" sz="1000" i="1" dirty="0"/>
              <a:t>Control Panel &gt; Instance Settings &gt; Content and Data &gt; Click to Chat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dirty="0"/>
              <a:t>Once switched to enabled, a Site Settings Strategy and Chat Provider must be selected</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000" dirty="0"/>
              <a:t>An Account ID or token is needed to configure Chat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dirty="0"/>
              <a:t>You also have the option to allow guest users to access click to chat or not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p:txBody>
      </p:sp>
    </p:spTree>
    <p:extLst>
      <p:ext uri="{BB962C8B-B14F-4D97-AF65-F5344CB8AC3E}">
        <p14:creationId xmlns:p14="http://schemas.microsoft.com/office/powerpoint/2010/main" val="3643312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dirty="0"/>
              <a:t>DocuSign is enabled in </a:t>
            </a:r>
            <a:r>
              <a:rPr lang="en-US" sz="1000" i="1" dirty="0"/>
              <a:t>Control Panel &gt; Instance Settings &gt; Content and Data &gt; Digital Signature</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000" dirty="0"/>
              <a:t>Like Click to Chat, you will need to establish a Site Settings Strategy and provide credentials for </a:t>
            </a:r>
            <a:r>
              <a:rPr lang="en-US" sz="1000" dirty="0" err="1"/>
              <a:t>DocuSignAPI</a:t>
            </a:r>
            <a:r>
              <a:rPr lang="en-US" sz="1000" dirty="0"/>
              <a:t> User ID, API Account ID, Account’s Base URI, Integration Key, and RSA Private Key</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i="1" dirty="0"/>
              <a:t>Collect Digital Signatures </a:t>
            </a:r>
            <a:r>
              <a:rPr lang="en-US" sz="1000" i="0" dirty="0"/>
              <a:t>can be applied to a single document or to a collection of documents. Once you select the document(s), you need to fill out an </a:t>
            </a:r>
            <a:r>
              <a:rPr lang="en-US" sz="1000" i="1" dirty="0"/>
              <a:t>Envelope</a:t>
            </a:r>
            <a:r>
              <a:rPr lang="en-US" sz="1000" i="0" dirty="0"/>
              <a:t> with information including the recipient’s name and email and any accompanying message.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000" i="0" dirty="0"/>
              <a:t>An </a:t>
            </a:r>
            <a:r>
              <a:rPr lang="en-US" sz="1000" i="1" dirty="0"/>
              <a:t>Envelope</a:t>
            </a:r>
            <a:r>
              <a:rPr lang="en-US" sz="1000" i="0" dirty="0"/>
              <a:t> is tracked under </a:t>
            </a:r>
            <a:r>
              <a:rPr lang="en-US" sz="1000" i="1" dirty="0"/>
              <a:t>Site Menu </a:t>
            </a:r>
            <a:r>
              <a:rPr lang="en-US" sz="1000" i="0" dirty="0"/>
              <a:t>&gt; </a:t>
            </a:r>
            <a:r>
              <a:rPr lang="en-US" sz="1000" i="1" dirty="0"/>
              <a:t>Content &amp; Data </a:t>
            </a:r>
            <a:r>
              <a:rPr lang="en-US" sz="1000" i="0" dirty="0"/>
              <a:t>&gt; </a:t>
            </a:r>
            <a:r>
              <a:rPr lang="en-US" sz="1000" i="1" dirty="0"/>
              <a:t>Digital Signature. </a:t>
            </a:r>
            <a:r>
              <a:rPr lang="en-US" sz="1000" i="0" dirty="0"/>
              <a:t>You can use </a:t>
            </a:r>
            <a:r>
              <a:rPr lang="en-US" sz="1000" i="1" dirty="0"/>
              <a:t>Filter and Order</a:t>
            </a:r>
            <a:r>
              <a:rPr lang="en-US" sz="1000" i="0" dirty="0"/>
              <a:t> or the Search bar to locate specific </a:t>
            </a:r>
            <a:r>
              <a:rPr lang="en-US" sz="1000" i="1" dirty="0"/>
              <a:t>Envelopes</a:t>
            </a:r>
            <a:r>
              <a:rPr lang="en-US" sz="1000" i="0" dirty="0"/>
              <a:t>.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000" i="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00" b="1" i="0" dirty="0"/>
              <a:t>Use Case:</a:t>
            </a:r>
            <a:endParaRPr lang="en-US" sz="1000" b="1" i="1"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Mondego has a variety of documents it needs to safely collect digital signatures on, including employee paperwork and new customer applications. By enabling DocuSign, it is possible to securely send and receive necessary signatures. </a:t>
            </a:r>
          </a:p>
        </p:txBody>
      </p:sp>
    </p:spTree>
    <p:extLst>
      <p:ext uri="{BB962C8B-B14F-4D97-AF65-F5344CB8AC3E}">
        <p14:creationId xmlns:p14="http://schemas.microsoft.com/office/powerpoint/2010/main" val="2932553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dirty="0"/>
              <a:t>Automatic Translation is enabled in </a:t>
            </a:r>
            <a:r>
              <a:rPr lang="en-US" sz="1000" i="1" dirty="0"/>
              <a:t>Control Panel &gt; System Settings &gt; Content and Data &gt; Translation </a:t>
            </a:r>
            <a:r>
              <a:rPr lang="en-US" sz="1000" i="0" dirty="0"/>
              <a:t>(also found under </a:t>
            </a:r>
            <a:r>
              <a:rPr lang="en-US" sz="1000" i="1" dirty="0"/>
              <a:t>Instance Settings &gt; Content and Data &gt; Translation</a:t>
            </a:r>
            <a:r>
              <a:rPr lang="en-US" sz="1000" i="0" dirty="0"/>
              <a:t>)</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i="0" dirty="0"/>
              <a:t>To enable Auto Translate, you will need to provide a valid Google Cloud service account key.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i="0" dirty="0"/>
              <a:t>Automatic translation is only available for Web Content. When you open the Translate option for a piece of Web Content, you have two options for Auto Translate:</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i="0" dirty="0"/>
              <a:t>Auto Translate every Web Content field.</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i="0" dirty="0"/>
              <a:t>Auto Translate specific Web Content fields.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endParaRPr lang="en-US" sz="1000" i="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00" b="1" i="0" dirty="0"/>
              <a:t>Use Case:</a:t>
            </a:r>
            <a:endParaRPr lang="en-US" sz="1000" b="1" i="1"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Mondego can enable Automatic Translation to easily generate Spanish, French, and other versions of Web Content articles. Rather than manually uploading translations for a series of Web Content articles that provide information on different accounts available at Mondego Banks, Auto Translate automatically generates translations. </a:t>
            </a:r>
          </a:p>
        </p:txBody>
      </p:sp>
    </p:spTree>
    <p:extLst>
      <p:ext uri="{BB962C8B-B14F-4D97-AF65-F5344CB8AC3E}">
        <p14:creationId xmlns:p14="http://schemas.microsoft.com/office/powerpoint/2010/main" val="170843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71909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70807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24841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356810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21853188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0210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(Add Image)</a:t>
            </a:r>
            <a:endParaRPr sz="1000" b="1"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468051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62084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660116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677076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3938350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6293850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237490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p:txBody>
      </p:sp>
    </p:spTree>
    <p:extLst>
      <p:ext uri="{BB962C8B-B14F-4D97-AF65-F5344CB8AC3E}">
        <p14:creationId xmlns:p14="http://schemas.microsoft.com/office/powerpoint/2010/main" val="2082637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bfe6b9c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bfe6b9c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080920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panose="020B0503030403020204" pitchFamily="34" charset="0"/>
                <a:ea typeface="Source Sans Pro" panose="020B0503030403020204" pitchFamily="34" charset="0"/>
                <a:cs typeface="Source Sans Pro"/>
                <a:sym typeface="Source Sans Pro"/>
              </a:rPr>
              <a:t>Notes:</a:t>
            </a:r>
          </a:p>
          <a:p>
            <a:pPr marL="171450" lvl="0" indent="-171450" algn="l" rtl="0">
              <a:spcBef>
                <a:spcPts val="800"/>
              </a:spcBef>
              <a:spcAft>
                <a:spcPts val="1500"/>
              </a:spcAft>
            </a:pPr>
            <a:r>
              <a:rPr lang="en-US" sz="1000" b="0" i="0" dirty="0">
                <a:solidFill>
                  <a:srgbClr val="0B5FFF"/>
                </a:solidFill>
                <a:latin typeface="Source Sans Pro" panose="020B0503030403020204" pitchFamily="34" charset="0"/>
                <a:ea typeface="Source Sans Pro" panose="020B0503030403020204" pitchFamily="34" charset="0"/>
                <a:cs typeface="Source Sans Pro"/>
                <a:sym typeface="Source Sans Pro"/>
              </a:rPr>
              <a:t>Widget Pages are still available in DXP 7.4 and may be selected for pages with specific purposes (e.g., a Page using the Blog Template, a Widget Page). Widgets are not limited to Widget Pages, however, and can easily be added to Content Pages. </a:t>
            </a:r>
          </a:p>
          <a:p>
            <a:pPr marL="0" lvl="0" indent="0" algn="l" rtl="0">
              <a:spcBef>
                <a:spcPts val="800"/>
              </a:spcBef>
              <a:spcAft>
                <a:spcPts val="1500"/>
              </a:spcAft>
              <a:buNone/>
            </a:pPr>
            <a:endParaRPr lang="en-US" sz="1000" b="0" i="0" u="none" strike="noStrike" cap="none" dirty="0">
              <a:solidFill>
                <a:srgbClr val="0B5FFF"/>
              </a:solidFill>
              <a:effectLst/>
              <a:latin typeface="Source Sans Pro" panose="020B0503030403020204" pitchFamily="34" charset="0"/>
              <a:ea typeface="Source Sans Pro" panose="020B0503030403020204" pitchFamily="34" charset="0"/>
              <a:cs typeface="Arial"/>
              <a:sym typeface="Source Sans Pro"/>
            </a:endParaRPr>
          </a:p>
          <a:p>
            <a:pPr marL="0" lvl="0" indent="0" algn="l" rtl="0">
              <a:spcBef>
                <a:spcPts val="800"/>
              </a:spcBef>
              <a:spcAft>
                <a:spcPts val="1500"/>
              </a:spcAft>
              <a:buNone/>
            </a:pPr>
            <a:r>
              <a:rPr lang="en-US" sz="1000" b="1" i="0" u="none" strike="noStrike" cap="none" dirty="0">
                <a:solidFill>
                  <a:srgbClr val="0B5FFF"/>
                </a:solidFill>
                <a:effectLst/>
                <a:latin typeface="Source Sans Pro" panose="020B0503030403020204" pitchFamily="34" charset="0"/>
                <a:ea typeface="Source Sans Pro" panose="020B0503030403020204" pitchFamily="34" charset="0"/>
                <a:cs typeface="Arial"/>
                <a:sym typeface="Source Sans Pro"/>
              </a:rPr>
              <a:t>Use Case:</a:t>
            </a:r>
          </a:p>
          <a:p>
            <a:pPr marL="171450" lvl="0" indent="-171450" algn="l" rtl="0">
              <a:spcBef>
                <a:spcPts val="800"/>
              </a:spcBef>
              <a:spcAft>
                <a:spcPts val="1500"/>
              </a:spcAft>
            </a:pPr>
            <a:r>
              <a:rPr lang="en-US" sz="1000" b="0" i="0" u="none" strike="noStrike" cap="none" dirty="0">
                <a:solidFill>
                  <a:srgbClr val="0B5FFF"/>
                </a:solidFill>
                <a:effectLst/>
                <a:latin typeface="Source Sans Pro" panose="020B0503030403020204" pitchFamily="34" charset="0"/>
                <a:ea typeface="Source Sans Pro" panose="020B0503030403020204" pitchFamily="34" charset="0"/>
                <a:cs typeface="Arial"/>
                <a:sym typeface="Source Sans Pro"/>
              </a:rPr>
              <a:t>Since these are the default page type, most of the pages on Mondego Sites will be Content Pages. Content Pages still allow the Web Team to add necessary widgets, but they also allow for easy editing and design. </a:t>
            </a:r>
            <a:endParaRPr lang="en-US" sz="1000" b="0" i="0" u="none" strike="noStrike" cap="none" dirty="0">
              <a:solidFill>
                <a:srgbClr val="000000"/>
              </a:solidFill>
              <a:effectLst/>
              <a:latin typeface="Source Sans Pro" panose="020B0503030403020204" pitchFamily="34" charset="0"/>
              <a:ea typeface="Source Sans Pro" panose="020B0503030403020204" pitchFamily="34" charset="0"/>
              <a:cs typeface="Arial"/>
              <a:sym typeface="Arial"/>
            </a:endParaRPr>
          </a:p>
        </p:txBody>
      </p:sp>
    </p:spTree>
    <p:extLst>
      <p:ext uri="{BB962C8B-B14F-4D97-AF65-F5344CB8AC3E}">
        <p14:creationId xmlns:p14="http://schemas.microsoft.com/office/powerpoint/2010/main" val="2281015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These buttons open four distinct parts of the menu (we’ll discuss these in greater detail):</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Fragments and Widgets: contains all available Fragments and Widgets</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Browser: provides options related to page elements and page content as well as general and style features for elements</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Page Design Options: includes options to set Master Page and Style Book </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Comments: allows Users (with permission) to add comments to specific fragments</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Page Design is the default editing option. In Page Design, Users have the option to edit and change the page layout, add or revise content, and add Fragments and Widgets. </a:t>
            </a:r>
          </a:p>
          <a:p>
            <a:pPr marL="171450" lvl="0" indent="-171450" algn="l" rtl="0">
              <a:spcBef>
                <a:spcPts val="800"/>
              </a:spcBef>
              <a:spcAft>
                <a:spcPts val="1500"/>
              </a:spcAft>
            </a:pPr>
            <a:endParaRPr lang="en-US"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83868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b Presentation Title - no wordmark">
  <p:cSld name="TITLE_1_1_3_1_1_1">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15100" y="1717850"/>
            <a:ext cx="5886000" cy="1713900"/>
          </a:xfrm>
          <a:prstGeom prst="rect">
            <a:avLst/>
          </a:prstGeom>
        </p:spPr>
        <p:txBody>
          <a:bodyPr spcFirstLastPara="1" wrap="square" lIns="91440" tIns="91425" rIns="91440" bIns="91425" anchor="t" anchorCtr="0">
            <a:noAutofit/>
          </a:bodyPr>
          <a:lstStyle>
            <a:lvl1pPr lvl="0" rtl="0">
              <a:spcBef>
                <a:spcPts val="0"/>
              </a:spcBef>
              <a:spcAft>
                <a:spcPts val="0"/>
              </a:spcAft>
              <a:buSzPts val="5200"/>
              <a:buFont typeface="Source Sans Pro"/>
              <a:buNone/>
              <a:defRPr sz="5200" b="1">
                <a:latin typeface="Source Sans Pro"/>
                <a:ea typeface="Source Sans Pro"/>
                <a:cs typeface="Source Sans Pro"/>
                <a:sym typeface="Source Sans Pro"/>
              </a:defRPr>
            </a:lvl1pPr>
            <a:lvl2pPr lvl="1"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2pPr>
            <a:lvl3pPr lvl="2"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3pPr>
            <a:lvl4pPr lvl="3"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4pPr>
            <a:lvl5pPr lvl="4"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5pPr>
            <a:lvl6pPr lvl="5"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6pPr>
            <a:lvl7pPr lvl="6"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7pPr>
            <a:lvl8pPr lvl="7"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8pPr>
            <a:lvl9pPr lvl="8"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9pPr>
          </a:lstStyle>
          <a:p>
            <a:endParaRPr dirty="0"/>
          </a:p>
        </p:txBody>
      </p:sp>
      <p:sp>
        <p:nvSpPr>
          <p:cNvPr id="11" name="Google Shape;11;p2"/>
          <p:cNvSpPr txBox="1">
            <a:spLocks noGrp="1"/>
          </p:cNvSpPr>
          <p:nvPr>
            <p:ph type="subTitle" idx="1"/>
          </p:nvPr>
        </p:nvSpPr>
        <p:spPr>
          <a:xfrm>
            <a:off x="2115101" y="3431700"/>
            <a:ext cx="5200200" cy="591900"/>
          </a:xfrm>
          <a:prstGeom prst="rect">
            <a:avLst/>
          </a:prstGeom>
        </p:spPr>
        <p:txBody>
          <a:bodyPr spcFirstLastPara="1" wrap="square" lIns="18275" tIns="91425" rIns="0" bIns="91425" anchor="t" anchorCtr="0">
            <a:noAutofit/>
          </a:bodyPr>
          <a:lstStyle>
            <a:lvl1pPr lvl="0" rtl="0">
              <a:spcBef>
                <a:spcPts val="0"/>
              </a:spcBef>
              <a:spcAft>
                <a:spcPts val="0"/>
              </a:spcAft>
              <a:buNone/>
              <a:defRPr sz="2400" b="1">
                <a:solidFill>
                  <a:schemeClr val="accent1"/>
                </a:solidFill>
              </a:defRPr>
            </a:lvl1pPr>
            <a:lvl2pPr lvl="1" rtl="0">
              <a:spcBef>
                <a:spcPts val="1600"/>
              </a:spcBef>
              <a:spcAft>
                <a:spcPts val="0"/>
              </a:spcAft>
              <a:buNone/>
              <a:defRPr>
                <a:solidFill>
                  <a:schemeClr val="accent1"/>
                </a:solidFill>
              </a:defRPr>
            </a:lvl2pPr>
            <a:lvl3pPr lvl="2" rtl="0">
              <a:spcBef>
                <a:spcPts val="1600"/>
              </a:spcBef>
              <a:spcAft>
                <a:spcPts val="0"/>
              </a:spcAft>
              <a:buNone/>
              <a:defRPr>
                <a:solidFill>
                  <a:schemeClr val="accent1"/>
                </a:solidFill>
              </a:defRPr>
            </a:lvl3pPr>
            <a:lvl4pPr lvl="3" rtl="0">
              <a:spcBef>
                <a:spcPts val="1600"/>
              </a:spcBef>
              <a:spcAft>
                <a:spcPts val="0"/>
              </a:spcAft>
              <a:buNone/>
              <a:defRPr>
                <a:solidFill>
                  <a:schemeClr val="accent1"/>
                </a:solidFill>
              </a:defRPr>
            </a:lvl4pPr>
            <a:lvl5pPr lvl="4" rtl="0">
              <a:spcBef>
                <a:spcPts val="1600"/>
              </a:spcBef>
              <a:spcAft>
                <a:spcPts val="0"/>
              </a:spcAft>
              <a:buNone/>
              <a:defRPr>
                <a:solidFill>
                  <a:schemeClr val="accent1"/>
                </a:solidFill>
              </a:defRPr>
            </a:lvl5pPr>
            <a:lvl6pPr lvl="5" rtl="0">
              <a:spcBef>
                <a:spcPts val="1600"/>
              </a:spcBef>
              <a:spcAft>
                <a:spcPts val="0"/>
              </a:spcAft>
              <a:buNone/>
              <a:defRPr>
                <a:solidFill>
                  <a:schemeClr val="accent1"/>
                </a:solidFill>
              </a:defRPr>
            </a:lvl6pPr>
            <a:lvl7pPr lvl="6" rtl="0">
              <a:spcBef>
                <a:spcPts val="1600"/>
              </a:spcBef>
              <a:spcAft>
                <a:spcPts val="0"/>
              </a:spcAft>
              <a:buNone/>
              <a:defRPr>
                <a:solidFill>
                  <a:schemeClr val="accent1"/>
                </a:solidFill>
              </a:defRPr>
            </a:lvl7pPr>
            <a:lvl8pPr lvl="7" rtl="0">
              <a:spcBef>
                <a:spcPts val="1600"/>
              </a:spcBef>
              <a:spcAft>
                <a:spcPts val="0"/>
              </a:spcAft>
              <a:buNone/>
              <a:defRPr>
                <a:solidFill>
                  <a:schemeClr val="accent1"/>
                </a:solidFill>
              </a:defRPr>
            </a:lvl8pPr>
            <a:lvl9pPr lvl="8" rtl="0">
              <a:spcBef>
                <a:spcPts val="1600"/>
              </a:spcBef>
              <a:spcAft>
                <a:spcPts val="1600"/>
              </a:spcAft>
              <a:buNone/>
              <a:defRPr>
                <a:solidFill>
                  <a:schemeClr val="accent1"/>
                </a:solidFill>
              </a:defRPr>
            </a:lvl9pPr>
          </a:lstStyle>
          <a:p>
            <a:endParaRPr/>
          </a:p>
        </p:txBody>
      </p:sp>
      <p:sp>
        <p:nvSpPr>
          <p:cNvPr id="12" name="Google Shape;12;p2"/>
          <p:cNvSpPr txBox="1">
            <a:spLocks noGrp="1"/>
          </p:cNvSpPr>
          <p:nvPr>
            <p:ph type="subTitle" idx="2"/>
          </p:nvPr>
        </p:nvSpPr>
        <p:spPr>
          <a:xfrm>
            <a:off x="2115096" y="1442700"/>
            <a:ext cx="5200200" cy="275100"/>
          </a:xfrm>
          <a:prstGeom prst="rect">
            <a:avLst/>
          </a:prstGeom>
        </p:spPr>
        <p:txBody>
          <a:bodyPr spcFirstLastPara="1" wrap="square" lIns="36575" tIns="91425" rIns="0" bIns="91425" anchor="t" anchorCtr="0">
            <a:noAutofit/>
          </a:bodyPr>
          <a:lstStyle>
            <a:lvl1pPr lvl="0" rtl="0">
              <a:spcBef>
                <a:spcPts val="0"/>
              </a:spcBef>
              <a:spcAft>
                <a:spcPts val="0"/>
              </a:spcAft>
              <a:buNone/>
              <a:defRPr sz="1400">
                <a:solidFill>
                  <a:schemeClr val="accent2"/>
                </a:solidFill>
                <a:latin typeface="Source Sans Pro SemiBold"/>
                <a:ea typeface="Source Sans Pro SemiBold"/>
                <a:cs typeface="Source Sans Pro SemiBold"/>
                <a:sym typeface="Source Sans Pro SemiBold"/>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endParaRPr/>
          </a:p>
        </p:txBody>
      </p:sp>
      <p:sp>
        <p:nvSpPr>
          <p:cNvPr id="13" name="Google Shape;13;p2"/>
          <p:cNvSpPr txBox="1">
            <a:spLocks noGrp="1"/>
          </p:cNvSpPr>
          <p:nvPr>
            <p:ph type="subTitle" idx="3"/>
          </p:nvPr>
        </p:nvSpPr>
        <p:spPr>
          <a:xfrm>
            <a:off x="2115100" y="4090651"/>
            <a:ext cx="5200200" cy="591900"/>
          </a:xfrm>
          <a:prstGeom prst="rect">
            <a:avLst/>
          </a:prstGeom>
        </p:spPr>
        <p:txBody>
          <a:bodyPr spcFirstLastPara="1" wrap="square" lIns="36575" tIns="91425" rIns="0"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4" name="Google Shape;14;p2"/>
          <p:cNvSpPr/>
          <p:nvPr/>
        </p:nvSpPr>
        <p:spPr>
          <a:xfrm>
            <a:off x="0" y="0"/>
            <a:ext cx="1521600" cy="5143500"/>
          </a:xfrm>
          <a:prstGeom prst="rect">
            <a:avLst/>
          </a:prstGeom>
          <a:solidFill>
            <a:srgbClr val="F4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Source Sans Pro SemiBold"/>
                <a:ea typeface="Source Sans Pro SemiBold"/>
                <a:cs typeface="Source Sans Pro SemiBold"/>
                <a:sym typeface="Source Sans Pro SemiBold"/>
              </a:rPr>
              <a:t>L</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I</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F</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E</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R</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A</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Y</a:t>
            </a:r>
            <a:endParaRPr sz="900">
              <a:solidFill>
                <a:schemeClr val="dk1"/>
              </a:solidFill>
              <a:latin typeface="Source Sans Pro SemiBold"/>
              <a:ea typeface="Source Sans Pro SemiBold"/>
              <a:cs typeface="Source Sans Pro SemiBold"/>
              <a:sym typeface="Source Sans Pro SemiBold"/>
            </a:endParaRPr>
          </a:p>
        </p:txBody>
      </p:sp>
      <p:sp>
        <p:nvSpPr>
          <p:cNvPr id="16" name="Google Shape;16;p2"/>
          <p:cNvSpPr/>
          <p:nvPr/>
        </p:nvSpPr>
        <p:spPr>
          <a:xfrm>
            <a:off x="523529" y="2334479"/>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332">
          <p15:clr>
            <a:schemeClr val="accent5"/>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9a Blank Slide - white" preserve="1">
  <p:cSld name="1_99a Blank Slide - white">
    <p:spTree>
      <p:nvGrpSpPr>
        <p:cNvPr id="1" name="Shape 72"/>
        <p:cNvGrpSpPr/>
        <p:nvPr/>
      </p:nvGrpSpPr>
      <p:grpSpPr>
        <a:xfrm>
          <a:off x="0" y="0"/>
          <a:ext cx="0" cy="0"/>
          <a:chOff x="0" y="0"/>
          <a:chExt cx="0" cy="0"/>
        </a:xfrm>
      </p:grpSpPr>
      <p:cxnSp>
        <p:nvCxnSpPr>
          <p:cNvPr id="2" name="Google Shape;47;p7">
            <a:extLst>
              <a:ext uri="{FF2B5EF4-FFF2-40B4-BE49-F238E27FC236}">
                <a16:creationId xmlns:a16="http://schemas.microsoft.com/office/drawing/2014/main" id="{8ACDE7F2-D0BD-F744-9760-252337772905}"/>
              </a:ext>
            </a:extLst>
          </p:cNvPr>
          <p:cNvCxnSpPr>
            <a:cxnSpLocks/>
          </p:cNvCxnSpPr>
          <p:nvPr userDrawn="1"/>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3" name="Google Shape;48;p7">
            <a:extLst>
              <a:ext uri="{FF2B5EF4-FFF2-40B4-BE49-F238E27FC236}">
                <a16:creationId xmlns:a16="http://schemas.microsoft.com/office/drawing/2014/main" id="{E7567656-AFFA-F443-B14D-AED7D372D2A8}"/>
              </a:ext>
            </a:extLst>
          </p:cNvPr>
          <p:cNvCxnSpPr/>
          <p:nvPr userDrawn="1"/>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grpSp>
        <p:nvGrpSpPr>
          <p:cNvPr id="4" name="Google Shape;51;p7">
            <a:extLst>
              <a:ext uri="{FF2B5EF4-FFF2-40B4-BE49-F238E27FC236}">
                <a16:creationId xmlns:a16="http://schemas.microsoft.com/office/drawing/2014/main" id="{5B08EDF2-9AD5-4D46-89B7-CA4315D91B8B}"/>
              </a:ext>
            </a:extLst>
          </p:cNvPr>
          <p:cNvGrpSpPr/>
          <p:nvPr userDrawn="1"/>
        </p:nvGrpSpPr>
        <p:grpSpPr>
          <a:xfrm>
            <a:off x="311657" y="4719126"/>
            <a:ext cx="626141" cy="183261"/>
            <a:chOff x="621050" y="1967150"/>
            <a:chExt cx="6280250" cy="1838125"/>
          </a:xfrm>
        </p:grpSpPr>
        <p:sp>
          <p:nvSpPr>
            <p:cNvPr id="5" name="Google Shape;52;p7">
              <a:extLst>
                <a:ext uri="{FF2B5EF4-FFF2-40B4-BE49-F238E27FC236}">
                  <a16:creationId xmlns:a16="http://schemas.microsoft.com/office/drawing/2014/main" id="{5C188DBE-9C19-814F-823B-41124FF38602}"/>
                </a:ext>
              </a:extLst>
            </p:cNvPr>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p7">
              <a:extLst>
                <a:ext uri="{FF2B5EF4-FFF2-40B4-BE49-F238E27FC236}">
                  <a16:creationId xmlns:a16="http://schemas.microsoft.com/office/drawing/2014/main" id="{53DDF39B-2493-114D-9803-AE4B92D0D4AC}"/>
                </a:ext>
              </a:extLst>
            </p:cNvPr>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DC10A94-7361-1048-9B08-703CFB8D1B7F}"/>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extLst>
      <p:ext uri="{BB962C8B-B14F-4D97-AF65-F5344CB8AC3E}">
        <p14:creationId xmlns:p14="http://schemas.microsoft.com/office/powerpoint/2010/main" val="745446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a Section Title - default">
  <p:cSld name="CUSTOM_1">
    <p:spTree>
      <p:nvGrpSpPr>
        <p:cNvPr id="1" name="Shape 24"/>
        <p:cNvGrpSpPr/>
        <p:nvPr/>
      </p:nvGrpSpPr>
      <p:grpSpPr>
        <a:xfrm>
          <a:off x="0" y="0"/>
          <a:ext cx="0" cy="0"/>
          <a:chOff x="0" y="0"/>
          <a:chExt cx="0" cy="0"/>
        </a:xfrm>
      </p:grpSpPr>
      <p:sp>
        <p:nvSpPr>
          <p:cNvPr id="25" name="Google Shape;25;p4"/>
          <p:cNvSpPr/>
          <p:nvPr/>
        </p:nvSpPr>
        <p:spPr>
          <a:xfrm>
            <a:off x="0" y="0"/>
            <a:ext cx="1521600" cy="5143500"/>
          </a:xfrm>
          <a:prstGeom prst="rect">
            <a:avLst/>
          </a:prstGeom>
          <a:solidFill>
            <a:srgbClr val="F4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Source Sans Pro SemiBold"/>
                <a:ea typeface="Source Sans Pro SemiBold"/>
                <a:cs typeface="Source Sans Pro SemiBold"/>
                <a:sym typeface="Source Sans Pro SemiBold"/>
              </a:rPr>
              <a:t>L</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I</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F</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E</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R</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A</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Y</a:t>
            </a:r>
            <a:endParaRPr sz="900">
              <a:solidFill>
                <a:schemeClr val="dk1"/>
              </a:solidFill>
              <a:latin typeface="Source Sans Pro SemiBold"/>
              <a:ea typeface="Source Sans Pro SemiBold"/>
              <a:cs typeface="Source Sans Pro SemiBold"/>
              <a:sym typeface="Source Sans Pro SemiBold"/>
            </a:endParaRPr>
          </a:p>
        </p:txBody>
      </p:sp>
      <p:sp>
        <p:nvSpPr>
          <p:cNvPr id="27" name="Google Shape;27;p4"/>
          <p:cNvSpPr txBox="1">
            <a:spLocks noGrp="1"/>
          </p:cNvSpPr>
          <p:nvPr>
            <p:ph type="title"/>
          </p:nvPr>
        </p:nvSpPr>
        <p:spPr>
          <a:xfrm>
            <a:off x="2244150" y="1654250"/>
            <a:ext cx="5985300" cy="5292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8" name="Google Shape;28;p4"/>
          <p:cNvSpPr txBox="1">
            <a:spLocks noGrp="1"/>
          </p:cNvSpPr>
          <p:nvPr>
            <p:ph type="subTitle" idx="1"/>
          </p:nvPr>
        </p:nvSpPr>
        <p:spPr>
          <a:xfrm>
            <a:off x="2244175" y="2183400"/>
            <a:ext cx="5528100" cy="2115600"/>
          </a:xfrm>
          <a:prstGeom prst="rect">
            <a:avLst/>
          </a:prstGeom>
        </p:spPr>
        <p:txBody>
          <a:bodyPr spcFirstLastPara="1" wrap="square" lIns="0" tIns="91440" rIns="0" bIns="91440" anchor="t" anchorCtr="0">
            <a:noAutofit/>
          </a:bodyPr>
          <a:lstStyle>
            <a:lvl1pPr lvl="0" rtl="0">
              <a:spcBef>
                <a:spcPts val="0"/>
              </a:spcBef>
              <a:spcAft>
                <a:spcPts val="0"/>
              </a:spcAft>
              <a:buNone/>
              <a:defRPr sz="2400"/>
            </a:lvl1pPr>
            <a:lvl2pPr lvl="1" rtl="0">
              <a:spcBef>
                <a:spcPts val="1600"/>
              </a:spcBef>
              <a:spcAft>
                <a:spcPts val="0"/>
              </a:spcAft>
              <a:buNone/>
              <a:defRPr sz="2400"/>
            </a:lvl2pPr>
            <a:lvl3pPr lvl="2" rtl="0">
              <a:spcBef>
                <a:spcPts val="1600"/>
              </a:spcBef>
              <a:spcAft>
                <a:spcPts val="0"/>
              </a:spcAft>
              <a:buNone/>
              <a:defRPr sz="2400"/>
            </a:lvl3pPr>
            <a:lvl4pPr lvl="3" rtl="0">
              <a:spcBef>
                <a:spcPts val="1600"/>
              </a:spcBef>
              <a:spcAft>
                <a:spcPts val="0"/>
              </a:spcAft>
              <a:buNone/>
              <a:defRPr sz="2400"/>
            </a:lvl4pPr>
            <a:lvl5pPr lvl="4" rtl="0">
              <a:spcBef>
                <a:spcPts val="1600"/>
              </a:spcBef>
              <a:spcAft>
                <a:spcPts val="0"/>
              </a:spcAft>
              <a:buNone/>
              <a:defRPr sz="2400"/>
            </a:lvl5pPr>
            <a:lvl6pPr lvl="5" rtl="0">
              <a:spcBef>
                <a:spcPts val="1600"/>
              </a:spcBef>
              <a:spcAft>
                <a:spcPts val="0"/>
              </a:spcAft>
              <a:buNone/>
              <a:defRPr sz="2400"/>
            </a:lvl6pPr>
            <a:lvl7pPr lvl="6" rtl="0">
              <a:spcBef>
                <a:spcPts val="1600"/>
              </a:spcBef>
              <a:spcAft>
                <a:spcPts val="0"/>
              </a:spcAft>
              <a:buNone/>
              <a:defRPr sz="2400"/>
            </a:lvl7pPr>
            <a:lvl8pPr lvl="7" rtl="0">
              <a:spcBef>
                <a:spcPts val="1600"/>
              </a:spcBef>
              <a:spcAft>
                <a:spcPts val="0"/>
              </a:spcAft>
              <a:buNone/>
              <a:defRPr sz="2400"/>
            </a:lvl8pPr>
            <a:lvl9pPr lvl="8" rtl="0">
              <a:spcBef>
                <a:spcPts val="1600"/>
              </a:spcBef>
              <a:spcAft>
                <a:spcPts val="1600"/>
              </a:spcAft>
              <a:buNone/>
              <a:defRPr sz="2400"/>
            </a:lvl9pPr>
          </a:lstStyle>
          <a:p>
            <a:endParaRPr dirty="0"/>
          </a:p>
        </p:txBody>
      </p:sp>
      <p:sp>
        <p:nvSpPr>
          <p:cNvPr id="29" name="Google Shape;29;p4"/>
          <p:cNvSpPr/>
          <p:nvPr/>
        </p:nvSpPr>
        <p:spPr>
          <a:xfrm>
            <a:off x="523529" y="2334479"/>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414">
          <p15:clr>
            <a:schemeClr val="accent5"/>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2b Section Title - dark">
  <p:cSld name="CUSTOM_1_1">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507325" y="2285400"/>
            <a:ext cx="6265200" cy="572700"/>
          </a:xfrm>
          <a:prstGeom prst="rect">
            <a:avLst/>
          </a:prstGeom>
        </p:spPr>
        <p:txBody>
          <a:bodyPr spcFirstLastPara="1" wrap="square" lIns="91440" tIns="91440" rIns="91440" bIns="91440" anchor="ctr" anchorCtr="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sp>
        <p:nvSpPr>
          <p:cNvPr id="32" name="Google Shape;32;p5"/>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Source Sans Pro SemiBold"/>
                <a:ea typeface="Source Sans Pro SemiBold"/>
                <a:cs typeface="Source Sans Pro SemiBold"/>
                <a:sym typeface="Source Sans Pro SemiBold"/>
              </a:rPr>
              <a:t>L</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I</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F</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E</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R</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A</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Y</a:t>
            </a:r>
            <a:endParaRPr sz="900">
              <a:solidFill>
                <a:schemeClr val="lt1"/>
              </a:solidFill>
              <a:latin typeface="Source Sans Pro SemiBold"/>
              <a:ea typeface="Source Sans Pro SemiBold"/>
              <a:cs typeface="Source Sans Pro SemiBold"/>
              <a:sym typeface="Source Sans Pro SemiBold"/>
            </a:endParaRPr>
          </a:p>
        </p:txBody>
      </p:sp>
      <p:sp>
        <p:nvSpPr>
          <p:cNvPr id="33" name="Google Shape;33;p5"/>
          <p:cNvSpPr/>
          <p:nvPr/>
        </p:nvSpPr>
        <p:spPr>
          <a:xfrm>
            <a:off x="523532" y="2336252"/>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949">
          <p15:clr>
            <a:schemeClr val="accent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Content - default">
  <p:cSld name="CUSTOM_2">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479962" y="846125"/>
            <a:ext cx="6292500" cy="6264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dirty="0"/>
          </a:p>
        </p:txBody>
      </p:sp>
      <p:cxnSp>
        <p:nvCxnSpPr>
          <p:cNvPr id="37" name="Google Shape;37;p6"/>
          <p:cNvCxnSpPr>
            <a:cxnSpLocks/>
          </p:cNvCxnSpPr>
          <p:nvPr/>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38" name="Google Shape;38;p6"/>
          <p:cNvCxnSpPr>
            <a:cxnSpLocks/>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39" name="Google Shape;39;p6"/>
          <p:cNvSpPr txBox="1">
            <a:spLocks noGrp="1"/>
          </p:cNvSpPr>
          <p:nvPr>
            <p:ph type="body" idx="1"/>
          </p:nvPr>
        </p:nvSpPr>
        <p:spPr>
          <a:xfrm>
            <a:off x="1479952" y="1472650"/>
            <a:ext cx="6292500" cy="2115600"/>
          </a:xfrm>
          <a:prstGeom prst="rect">
            <a:avLst/>
          </a:prstGeom>
        </p:spPr>
        <p:txBody>
          <a:bodyPr spcFirstLastPara="1" wrap="square" lIns="0" tIns="91425" rIns="0" bIns="91425" anchor="t" anchorCtr="0">
            <a:noAutofit/>
          </a:bodyPr>
          <a:lstStyle>
            <a:lvl1pPr marL="457200" lvl="0" indent="-330200" rtl="0">
              <a:spcBef>
                <a:spcPts val="0"/>
              </a:spcBef>
              <a:spcAft>
                <a:spcPts val="0"/>
              </a:spcAft>
              <a:buSzPts val="16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40" name="Google Shape;40;p6"/>
          <p:cNvSpPr txBox="1">
            <a:spLocks noGrp="1"/>
          </p:cNvSpPr>
          <p:nvPr>
            <p:ph type="subTitle" idx="2"/>
          </p:nvPr>
        </p:nvSpPr>
        <p:spPr>
          <a:xfrm>
            <a:off x="1479962" y="668550"/>
            <a:ext cx="6292500" cy="177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dirty="0"/>
          </a:p>
        </p:txBody>
      </p:sp>
      <p:grpSp>
        <p:nvGrpSpPr>
          <p:cNvPr id="41" name="Google Shape;41;p6"/>
          <p:cNvGrpSpPr/>
          <p:nvPr/>
        </p:nvGrpSpPr>
        <p:grpSpPr>
          <a:xfrm>
            <a:off x="311657" y="4719126"/>
            <a:ext cx="626141" cy="183261"/>
            <a:chOff x="621050" y="1967150"/>
            <a:chExt cx="6280250" cy="1838125"/>
          </a:xfrm>
        </p:grpSpPr>
        <p:sp>
          <p:nvSpPr>
            <p:cNvPr id="42" name="Google Shape;42;p6"/>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8FD6779D-0A02-2D49-9F11-6433B64BCB4B}"/>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934">
          <p15:clr>
            <a:schemeClr val="accent5"/>
          </p15:clr>
        </p15:guide>
        <p15:guide id="2" pos="196">
          <p15:clr>
            <a:schemeClr val="accent4"/>
          </p15:clr>
        </p15:guide>
        <p15:guide id="3" pos="5577">
          <p15:clr>
            <a:schemeClr val="accent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3b Content - image right floating">
  <p:cSld name="CUSTOM_2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77675" y="1654250"/>
            <a:ext cx="5208600" cy="5727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dirty="0"/>
          </a:p>
        </p:txBody>
      </p:sp>
      <p:cxnSp>
        <p:nvCxnSpPr>
          <p:cNvPr id="47" name="Google Shape;47;p7"/>
          <p:cNvCxnSpPr>
            <a:cxnSpLocks/>
          </p:cNvCxnSpPr>
          <p:nvPr/>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48" name="Google Shape;48;p7"/>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49" name="Google Shape;49;p7"/>
          <p:cNvSpPr txBox="1">
            <a:spLocks noGrp="1"/>
          </p:cNvSpPr>
          <p:nvPr>
            <p:ph type="body" idx="1"/>
          </p:nvPr>
        </p:nvSpPr>
        <p:spPr>
          <a:xfrm>
            <a:off x="277675" y="2226950"/>
            <a:ext cx="5208600" cy="2115600"/>
          </a:xfrm>
          <a:prstGeom prst="rect">
            <a:avLst/>
          </a:prstGeom>
        </p:spPr>
        <p:txBody>
          <a:bodyPr spcFirstLastPara="1" wrap="square" lIns="0" tIns="91425" rIns="0" bIns="91425" anchor="t" anchorCtr="0">
            <a:noAutofit/>
          </a:bodyPr>
          <a:lstStyle>
            <a:lvl1pPr marL="457200" lvl="0" indent="-330200" rtl="0">
              <a:spcBef>
                <a:spcPts val="0"/>
              </a:spcBef>
              <a:spcAft>
                <a:spcPts val="0"/>
              </a:spcAft>
              <a:buSzPts val="16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50" name="Google Shape;50;p7"/>
          <p:cNvSpPr txBox="1">
            <a:spLocks noGrp="1"/>
          </p:cNvSpPr>
          <p:nvPr>
            <p:ph type="subTitle" idx="2"/>
          </p:nvPr>
        </p:nvSpPr>
        <p:spPr>
          <a:xfrm>
            <a:off x="277675" y="1476675"/>
            <a:ext cx="4751400" cy="177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a:p>
        </p:txBody>
      </p:sp>
      <p:grpSp>
        <p:nvGrpSpPr>
          <p:cNvPr id="51" name="Google Shape;51;p7"/>
          <p:cNvGrpSpPr/>
          <p:nvPr/>
        </p:nvGrpSpPr>
        <p:grpSpPr>
          <a:xfrm>
            <a:off x="311657" y="4719126"/>
            <a:ext cx="626141" cy="183261"/>
            <a:chOff x="621050" y="1967150"/>
            <a:chExt cx="6280250" cy="1838125"/>
          </a:xfrm>
        </p:grpSpPr>
        <p:sp>
          <p:nvSpPr>
            <p:cNvPr id="52" name="Google Shape;52;p7"/>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CD45FA98-31AD-3548-8798-FF0BDD59DFF2}"/>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196">
          <p15:clr>
            <a:schemeClr val="accent4"/>
          </p15:clr>
        </p15:guide>
        <p15:guide id="2" pos="5577">
          <p15:clr>
            <a:schemeClr val="accent4"/>
          </p15:clr>
        </p15:guide>
        <p15:guide id="3" pos="175">
          <p15:clr>
            <a:schemeClr val="accent5"/>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3c Content - image left full-height">
  <p:cSld name="CUSTOM_2_1_1">
    <p:spTree>
      <p:nvGrpSpPr>
        <p:cNvPr id="1" name="Shape 54"/>
        <p:cNvGrpSpPr/>
        <p:nvPr/>
      </p:nvGrpSpPr>
      <p:grpSpPr>
        <a:xfrm>
          <a:off x="0" y="0"/>
          <a:ext cx="0" cy="0"/>
          <a:chOff x="0" y="0"/>
          <a:chExt cx="0" cy="0"/>
        </a:xfrm>
      </p:grpSpPr>
      <p:cxnSp>
        <p:nvCxnSpPr>
          <p:cNvPr id="56" name="Google Shape;56;p8"/>
          <p:cNvCxnSpPr>
            <a:cxnSpLocks/>
          </p:cNvCxnSpPr>
          <p:nvPr/>
        </p:nvCxnSpPr>
        <p:spPr>
          <a:xfrm>
            <a:off x="4870812" y="4604232"/>
            <a:ext cx="3782100" cy="0"/>
          </a:xfrm>
          <a:prstGeom prst="straightConnector1">
            <a:avLst/>
          </a:prstGeom>
          <a:noFill/>
          <a:ln w="9525" cap="flat" cmpd="sng">
            <a:solidFill>
              <a:srgbClr val="EBEEF2"/>
            </a:solidFill>
            <a:prstDash val="solid"/>
            <a:round/>
            <a:headEnd type="none" w="med" len="med"/>
            <a:tailEnd type="none" w="med" len="med"/>
          </a:ln>
        </p:spPr>
      </p:cxnSp>
      <p:cxnSp>
        <p:nvCxnSpPr>
          <p:cNvPr id="57" name="Google Shape;57;p8"/>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58" name="Google Shape;58;p8"/>
          <p:cNvSpPr txBox="1">
            <a:spLocks noGrp="1"/>
          </p:cNvSpPr>
          <p:nvPr>
            <p:ph type="title"/>
          </p:nvPr>
        </p:nvSpPr>
        <p:spPr>
          <a:xfrm>
            <a:off x="4840710" y="1654250"/>
            <a:ext cx="4012800" cy="529200"/>
          </a:xfrm>
          <a:prstGeom prst="rect">
            <a:avLst/>
          </a:prstGeom>
        </p:spPr>
        <p:txBody>
          <a:bodyPr spcFirstLastPara="1" wrap="square" lIns="0" tIns="91425" rIns="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59" name="Google Shape;59;p8"/>
          <p:cNvSpPr txBox="1">
            <a:spLocks noGrp="1"/>
          </p:cNvSpPr>
          <p:nvPr>
            <p:ph type="subTitle" idx="1"/>
          </p:nvPr>
        </p:nvSpPr>
        <p:spPr>
          <a:xfrm>
            <a:off x="4840700" y="2183400"/>
            <a:ext cx="4012800" cy="2115600"/>
          </a:xfrm>
          <a:prstGeom prst="rect">
            <a:avLst/>
          </a:prstGeom>
        </p:spPr>
        <p:txBody>
          <a:bodyPr spcFirstLastPara="1" wrap="square" lIns="0" tIns="91425" rIns="0" bIns="91425" anchor="t" anchorCtr="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endParaRPr dirty="0"/>
          </a:p>
        </p:txBody>
      </p:sp>
      <p:sp>
        <p:nvSpPr>
          <p:cNvPr id="60" name="Google Shape;60;p8"/>
          <p:cNvSpPr txBox="1">
            <a:spLocks noGrp="1"/>
          </p:cNvSpPr>
          <p:nvPr>
            <p:ph type="subTitle" idx="2"/>
          </p:nvPr>
        </p:nvSpPr>
        <p:spPr>
          <a:xfrm>
            <a:off x="4840700" y="1476675"/>
            <a:ext cx="3617400" cy="177600"/>
          </a:xfrm>
          <a:prstGeom prst="rect">
            <a:avLst/>
          </a:prstGeom>
        </p:spPr>
        <p:txBody>
          <a:bodyPr spcFirstLastPara="1" wrap="square" lIns="18275"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dirty="0"/>
          </a:p>
        </p:txBody>
      </p:sp>
      <p:grpSp>
        <p:nvGrpSpPr>
          <p:cNvPr id="61" name="Google Shape;61;p8"/>
          <p:cNvGrpSpPr/>
          <p:nvPr/>
        </p:nvGrpSpPr>
        <p:grpSpPr>
          <a:xfrm>
            <a:off x="4877599" y="4719126"/>
            <a:ext cx="626141" cy="183261"/>
            <a:chOff x="621050" y="1967150"/>
            <a:chExt cx="6280250" cy="1838125"/>
          </a:xfrm>
        </p:grpSpPr>
        <p:sp>
          <p:nvSpPr>
            <p:cNvPr id="62" name="Google Shape;62;p8"/>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A61D82C4-44CD-4448-B802-0BF3ED147052}"/>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3072">
          <p15:clr>
            <a:schemeClr val="accent4"/>
          </p15:clr>
        </p15:guide>
        <p15:guide id="2" pos="5577">
          <p15:clr>
            <a:schemeClr val="accent4"/>
          </p15:clr>
        </p15:guide>
        <p15:guide id="3" pos="3049">
          <p15:clr>
            <a:schemeClr val="accent5"/>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99b Blank Slide - blue">
  <p:cSld name="TITLE_1_1_1_1">
    <p:spTree>
      <p:nvGrpSpPr>
        <p:cNvPr id="1" name="Shape 7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9b Blank Slide - blue" preserve="1">
  <p:cSld name="1_99b Blank Slide - blue">
    <p:spTree>
      <p:nvGrpSpPr>
        <p:cNvPr id="1" name="Shape 71"/>
        <p:cNvGrpSpPr/>
        <p:nvPr/>
      </p:nvGrpSpPr>
      <p:grpSpPr>
        <a:xfrm>
          <a:off x="0" y="0"/>
          <a:ext cx="0" cy="0"/>
          <a:chOff x="0" y="0"/>
          <a:chExt cx="0" cy="0"/>
        </a:xfrm>
      </p:grpSpPr>
      <p:cxnSp>
        <p:nvCxnSpPr>
          <p:cNvPr id="2" name="Google Shape;47;p7">
            <a:extLst>
              <a:ext uri="{FF2B5EF4-FFF2-40B4-BE49-F238E27FC236}">
                <a16:creationId xmlns:a16="http://schemas.microsoft.com/office/drawing/2014/main" id="{C7BEE12E-C3F8-6E4A-9955-F4E1E3871066}"/>
              </a:ext>
            </a:extLst>
          </p:cNvPr>
          <p:cNvCxnSpPr>
            <a:cxnSpLocks/>
          </p:cNvCxnSpPr>
          <p:nvPr userDrawn="1"/>
        </p:nvCxnSpPr>
        <p:spPr>
          <a:xfrm>
            <a:off x="312612" y="4600932"/>
            <a:ext cx="8541000" cy="0"/>
          </a:xfrm>
          <a:prstGeom prst="straightConnector1">
            <a:avLst/>
          </a:prstGeom>
          <a:noFill/>
          <a:ln w="9525" cap="flat" cmpd="sng">
            <a:solidFill>
              <a:schemeClr val="bg1">
                <a:lumMod val="95000"/>
              </a:schemeClr>
            </a:solidFill>
            <a:prstDash val="solid"/>
            <a:round/>
            <a:headEnd type="none" w="med" len="med"/>
            <a:tailEnd type="none" w="med" len="med"/>
          </a:ln>
        </p:spPr>
      </p:cxnSp>
      <p:grpSp>
        <p:nvGrpSpPr>
          <p:cNvPr id="22" name="Google Shape;154;p23">
            <a:extLst>
              <a:ext uri="{FF2B5EF4-FFF2-40B4-BE49-F238E27FC236}">
                <a16:creationId xmlns:a16="http://schemas.microsoft.com/office/drawing/2014/main" id="{E6F578A1-248B-454E-9F79-4FE4452DA68F}"/>
              </a:ext>
            </a:extLst>
          </p:cNvPr>
          <p:cNvGrpSpPr/>
          <p:nvPr userDrawn="1"/>
        </p:nvGrpSpPr>
        <p:grpSpPr>
          <a:xfrm>
            <a:off x="311657" y="4719125"/>
            <a:ext cx="626541" cy="183261"/>
            <a:chOff x="621050" y="1967150"/>
            <a:chExt cx="6280250" cy="1838125"/>
          </a:xfrm>
        </p:grpSpPr>
        <p:sp>
          <p:nvSpPr>
            <p:cNvPr id="23" name="Google Shape;155;p23">
              <a:extLst>
                <a:ext uri="{FF2B5EF4-FFF2-40B4-BE49-F238E27FC236}">
                  <a16:creationId xmlns:a16="http://schemas.microsoft.com/office/drawing/2014/main" id="{B0A76353-D634-2447-9FB3-56E15F1AEDA4}"/>
                </a:ext>
              </a:extLst>
            </p:cNvPr>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p23">
              <a:extLst>
                <a:ext uri="{FF2B5EF4-FFF2-40B4-BE49-F238E27FC236}">
                  <a16:creationId xmlns:a16="http://schemas.microsoft.com/office/drawing/2014/main" id="{0C197D74-E24C-6F49-B54D-3DF4057BB838}"/>
                </a:ext>
              </a:extLst>
            </p:cNvPr>
            <p:cNvSpPr/>
            <p:nvPr/>
          </p:nvSpPr>
          <p:spPr>
            <a:xfrm>
              <a:off x="2296425" y="2105000"/>
              <a:ext cx="691225" cy="1284775"/>
            </a:xfrm>
            <a:custGeom>
              <a:avLst/>
              <a:gdLst/>
              <a:ahLst/>
              <a:cxnLst/>
              <a:rect l="l" t="t" r="r" b="b"/>
              <a:pathLst>
                <a:path w="27649" h="51391" extrusionOk="0">
                  <a:moveTo>
                    <a:pt x="460" y="1"/>
                  </a:moveTo>
                  <a:cubicBezTo>
                    <a:pt x="230" y="1"/>
                    <a:pt x="0" y="230"/>
                    <a:pt x="0" y="537"/>
                  </a:cubicBezTo>
                  <a:lnTo>
                    <a:pt x="0" y="50855"/>
                  </a:lnTo>
                  <a:cubicBezTo>
                    <a:pt x="0" y="51161"/>
                    <a:pt x="230" y="51391"/>
                    <a:pt x="460" y="51391"/>
                  </a:cubicBezTo>
                  <a:lnTo>
                    <a:pt x="27189" y="51391"/>
                  </a:lnTo>
                  <a:cubicBezTo>
                    <a:pt x="27495" y="51391"/>
                    <a:pt x="27648" y="51161"/>
                    <a:pt x="27648" y="50855"/>
                  </a:cubicBezTo>
                  <a:lnTo>
                    <a:pt x="27648" y="47791"/>
                  </a:lnTo>
                  <a:cubicBezTo>
                    <a:pt x="27648" y="47638"/>
                    <a:pt x="27495" y="47408"/>
                    <a:pt x="27189" y="47408"/>
                  </a:cubicBezTo>
                  <a:lnTo>
                    <a:pt x="4519" y="47408"/>
                  </a:lnTo>
                  <a:lnTo>
                    <a:pt x="4519" y="537"/>
                  </a:lnTo>
                  <a:cubicBezTo>
                    <a:pt x="4519" y="230"/>
                    <a:pt x="4289" y="1"/>
                    <a:pt x="4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7;p23">
              <a:extLst>
                <a:ext uri="{FF2B5EF4-FFF2-40B4-BE49-F238E27FC236}">
                  <a16:creationId xmlns:a16="http://schemas.microsoft.com/office/drawing/2014/main" id="{304578EA-4A4A-8944-A1D3-8DB939414855}"/>
                </a:ext>
              </a:extLst>
            </p:cNvPr>
            <p:cNvSpPr/>
            <p:nvPr/>
          </p:nvSpPr>
          <p:spPr>
            <a:xfrm>
              <a:off x="3380125" y="1967150"/>
              <a:ext cx="515100" cy="1422625"/>
            </a:xfrm>
            <a:custGeom>
              <a:avLst/>
              <a:gdLst/>
              <a:ahLst/>
              <a:cxnLst/>
              <a:rect l="l" t="t" r="r" b="b"/>
              <a:pathLst>
                <a:path w="20604" h="56905" extrusionOk="0">
                  <a:moveTo>
                    <a:pt x="14706" y="0"/>
                  </a:moveTo>
                  <a:cubicBezTo>
                    <a:pt x="8502" y="0"/>
                    <a:pt x="5132" y="4136"/>
                    <a:pt x="5132" y="11489"/>
                  </a:cubicBezTo>
                  <a:lnTo>
                    <a:pt x="5132" y="19224"/>
                  </a:lnTo>
                  <a:lnTo>
                    <a:pt x="461" y="19530"/>
                  </a:lnTo>
                  <a:cubicBezTo>
                    <a:pt x="231" y="19530"/>
                    <a:pt x="1" y="19760"/>
                    <a:pt x="1" y="19990"/>
                  </a:cubicBezTo>
                  <a:lnTo>
                    <a:pt x="1" y="22594"/>
                  </a:lnTo>
                  <a:cubicBezTo>
                    <a:pt x="1" y="22900"/>
                    <a:pt x="231" y="23053"/>
                    <a:pt x="461" y="23053"/>
                  </a:cubicBezTo>
                  <a:lnTo>
                    <a:pt x="5132" y="23053"/>
                  </a:lnTo>
                  <a:lnTo>
                    <a:pt x="5132" y="56369"/>
                  </a:lnTo>
                  <a:cubicBezTo>
                    <a:pt x="5132" y="56675"/>
                    <a:pt x="5286" y="56905"/>
                    <a:pt x="5592" y="56905"/>
                  </a:cubicBezTo>
                  <a:lnTo>
                    <a:pt x="8962" y="56905"/>
                  </a:lnTo>
                  <a:cubicBezTo>
                    <a:pt x="9192" y="56905"/>
                    <a:pt x="9421" y="56675"/>
                    <a:pt x="9421" y="56369"/>
                  </a:cubicBezTo>
                  <a:lnTo>
                    <a:pt x="9421" y="23053"/>
                  </a:lnTo>
                  <a:lnTo>
                    <a:pt x="17463" y="23053"/>
                  </a:lnTo>
                  <a:cubicBezTo>
                    <a:pt x="17769" y="23053"/>
                    <a:pt x="17923" y="22900"/>
                    <a:pt x="17923" y="22594"/>
                  </a:cubicBezTo>
                  <a:lnTo>
                    <a:pt x="17923" y="19607"/>
                  </a:lnTo>
                  <a:cubicBezTo>
                    <a:pt x="17923" y="19454"/>
                    <a:pt x="17769" y="19224"/>
                    <a:pt x="17463" y="19224"/>
                  </a:cubicBezTo>
                  <a:lnTo>
                    <a:pt x="9421" y="19224"/>
                  </a:lnTo>
                  <a:lnTo>
                    <a:pt x="9421" y="11795"/>
                  </a:lnTo>
                  <a:cubicBezTo>
                    <a:pt x="9421" y="6510"/>
                    <a:pt x="11106" y="3906"/>
                    <a:pt x="14706" y="3906"/>
                  </a:cubicBezTo>
                  <a:cubicBezTo>
                    <a:pt x="16084" y="3906"/>
                    <a:pt x="17540" y="4289"/>
                    <a:pt x="18918" y="4902"/>
                  </a:cubicBezTo>
                  <a:cubicBezTo>
                    <a:pt x="18957" y="4940"/>
                    <a:pt x="19014" y="4959"/>
                    <a:pt x="19081" y="4959"/>
                  </a:cubicBezTo>
                  <a:cubicBezTo>
                    <a:pt x="19148" y="4959"/>
                    <a:pt x="19225" y="4940"/>
                    <a:pt x="19301" y="4902"/>
                  </a:cubicBezTo>
                  <a:lnTo>
                    <a:pt x="19531" y="4596"/>
                  </a:lnTo>
                  <a:lnTo>
                    <a:pt x="20527" y="1839"/>
                  </a:lnTo>
                  <a:cubicBezTo>
                    <a:pt x="20603" y="1609"/>
                    <a:pt x="20527" y="1379"/>
                    <a:pt x="20220" y="1226"/>
                  </a:cubicBezTo>
                  <a:cubicBezTo>
                    <a:pt x="18382" y="460"/>
                    <a:pt x="16391" y="0"/>
                    <a:pt x="14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8;p23">
              <a:extLst>
                <a:ext uri="{FF2B5EF4-FFF2-40B4-BE49-F238E27FC236}">
                  <a16:creationId xmlns:a16="http://schemas.microsoft.com/office/drawing/2014/main" id="{5810A7FD-3AAA-2E42-BC00-2EED74B3206A}"/>
                </a:ext>
              </a:extLst>
            </p:cNvPr>
            <p:cNvSpPr/>
            <p:nvPr/>
          </p:nvSpPr>
          <p:spPr>
            <a:xfrm>
              <a:off x="3839675" y="2424750"/>
              <a:ext cx="777375" cy="988000"/>
            </a:xfrm>
            <a:custGeom>
              <a:avLst/>
              <a:gdLst/>
              <a:ahLst/>
              <a:cxnLst/>
              <a:rect l="l" t="t" r="r" b="b"/>
              <a:pathLst>
                <a:path w="31095" h="39520" extrusionOk="0">
                  <a:moveTo>
                    <a:pt x="16467" y="3830"/>
                  </a:moveTo>
                  <a:cubicBezTo>
                    <a:pt x="23130" y="3830"/>
                    <a:pt x="26729" y="8502"/>
                    <a:pt x="26806" y="16927"/>
                  </a:cubicBezTo>
                  <a:lnTo>
                    <a:pt x="4442" y="16927"/>
                  </a:lnTo>
                  <a:cubicBezTo>
                    <a:pt x="5285" y="9191"/>
                    <a:pt x="10186" y="3830"/>
                    <a:pt x="16467" y="3830"/>
                  </a:cubicBezTo>
                  <a:close/>
                  <a:moveTo>
                    <a:pt x="16467" y="1"/>
                  </a:moveTo>
                  <a:cubicBezTo>
                    <a:pt x="8501" y="1"/>
                    <a:pt x="0" y="6970"/>
                    <a:pt x="0" y="19837"/>
                  </a:cubicBezTo>
                  <a:cubicBezTo>
                    <a:pt x="0" y="31402"/>
                    <a:pt x="7199" y="39520"/>
                    <a:pt x="17462" y="39520"/>
                  </a:cubicBezTo>
                  <a:cubicBezTo>
                    <a:pt x="22900" y="39520"/>
                    <a:pt x="26270" y="37682"/>
                    <a:pt x="29333" y="35920"/>
                  </a:cubicBezTo>
                  <a:cubicBezTo>
                    <a:pt x="29487" y="35767"/>
                    <a:pt x="29640" y="35537"/>
                    <a:pt x="29487" y="35231"/>
                  </a:cubicBezTo>
                  <a:lnTo>
                    <a:pt x="28108" y="32627"/>
                  </a:lnTo>
                  <a:cubicBezTo>
                    <a:pt x="27955" y="32550"/>
                    <a:pt x="27878" y="32474"/>
                    <a:pt x="27802" y="32474"/>
                  </a:cubicBezTo>
                  <a:cubicBezTo>
                    <a:pt x="27648" y="32474"/>
                    <a:pt x="27495" y="32474"/>
                    <a:pt x="27419" y="32550"/>
                  </a:cubicBezTo>
                  <a:cubicBezTo>
                    <a:pt x="24355" y="34771"/>
                    <a:pt x="21292" y="35690"/>
                    <a:pt x="17845" y="35690"/>
                  </a:cubicBezTo>
                  <a:cubicBezTo>
                    <a:pt x="10033" y="35690"/>
                    <a:pt x="4825" y="29640"/>
                    <a:pt x="4519" y="20756"/>
                  </a:cubicBezTo>
                  <a:lnTo>
                    <a:pt x="30482" y="20756"/>
                  </a:lnTo>
                  <a:cubicBezTo>
                    <a:pt x="30635" y="20756"/>
                    <a:pt x="30865" y="20603"/>
                    <a:pt x="30942" y="20373"/>
                  </a:cubicBezTo>
                  <a:cubicBezTo>
                    <a:pt x="31095" y="19454"/>
                    <a:pt x="31095" y="18382"/>
                    <a:pt x="31095" y="17539"/>
                  </a:cubicBezTo>
                  <a:cubicBezTo>
                    <a:pt x="30942" y="6511"/>
                    <a:pt x="25581" y="1"/>
                    <a:pt x="16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p23">
              <a:extLst>
                <a:ext uri="{FF2B5EF4-FFF2-40B4-BE49-F238E27FC236}">
                  <a16:creationId xmlns:a16="http://schemas.microsoft.com/office/drawing/2014/main" id="{EC358D0C-C153-9449-A3F3-A1A94CDEB4DB}"/>
                </a:ext>
              </a:extLst>
            </p:cNvPr>
            <p:cNvSpPr/>
            <p:nvPr/>
          </p:nvSpPr>
          <p:spPr>
            <a:xfrm>
              <a:off x="4772125" y="2426675"/>
              <a:ext cx="461475" cy="965025"/>
            </a:xfrm>
            <a:custGeom>
              <a:avLst/>
              <a:gdLst/>
              <a:ahLst/>
              <a:cxnLst/>
              <a:rect l="l" t="t" r="r" b="b"/>
              <a:pathLst>
                <a:path w="18459" h="38601" extrusionOk="0">
                  <a:moveTo>
                    <a:pt x="14322" y="0"/>
                  </a:moveTo>
                  <a:cubicBezTo>
                    <a:pt x="10493" y="0"/>
                    <a:pt x="6893" y="2375"/>
                    <a:pt x="4060" y="6893"/>
                  </a:cubicBezTo>
                  <a:lnTo>
                    <a:pt x="3830" y="1379"/>
                  </a:lnTo>
                  <a:cubicBezTo>
                    <a:pt x="3830" y="1073"/>
                    <a:pt x="3600" y="843"/>
                    <a:pt x="3294" y="843"/>
                  </a:cubicBezTo>
                  <a:lnTo>
                    <a:pt x="460" y="843"/>
                  </a:lnTo>
                  <a:cubicBezTo>
                    <a:pt x="154" y="843"/>
                    <a:pt x="1" y="1073"/>
                    <a:pt x="1" y="1379"/>
                  </a:cubicBezTo>
                  <a:lnTo>
                    <a:pt x="1" y="38141"/>
                  </a:lnTo>
                  <a:cubicBezTo>
                    <a:pt x="1" y="38371"/>
                    <a:pt x="154" y="38600"/>
                    <a:pt x="460" y="38600"/>
                  </a:cubicBezTo>
                  <a:lnTo>
                    <a:pt x="3830" y="38600"/>
                  </a:lnTo>
                  <a:cubicBezTo>
                    <a:pt x="4060" y="38600"/>
                    <a:pt x="4289" y="38371"/>
                    <a:pt x="4289" y="38141"/>
                  </a:cubicBezTo>
                  <a:lnTo>
                    <a:pt x="4289" y="13250"/>
                  </a:lnTo>
                  <a:cubicBezTo>
                    <a:pt x="6587" y="7506"/>
                    <a:pt x="10110" y="4136"/>
                    <a:pt x="13863" y="4136"/>
                  </a:cubicBezTo>
                  <a:cubicBezTo>
                    <a:pt x="15165" y="4136"/>
                    <a:pt x="15778" y="4289"/>
                    <a:pt x="17003" y="4672"/>
                  </a:cubicBezTo>
                  <a:lnTo>
                    <a:pt x="17386" y="4672"/>
                  </a:lnTo>
                  <a:cubicBezTo>
                    <a:pt x="17463" y="4596"/>
                    <a:pt x="17616" y="4519"/>
                    <a:pt x="17616" y="4442"/>
                  </a:cubicBezTo>
                  <a:lnTo>
                    <a:pt x="18382" y="1379"/>
                  </a:lnTo>
                  <a:cubicBezTo>
                    <a:pt x="18458" y="1073"/>
                    <a:pt x="18382" y="843"/>
                    <a:pt x="18152" y="766"/>
                  </a:cubicBezTo>
                  <a:cubicBezTo>
                    <a:pt x="17003" y="230"/>
                    <a:pt x="15854" y="0"/>
                    <a:pt x="14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p23">
              <a:extLst>
                <a:ext uri="{FF2B5EF4-FFF2-40B4-BE49-F238E27FC236}">
                  <a16:creationId xmlns:a16="http://schemas.microsoft.com/office/drawing/2014/main" id="{3FAEFBAB-E350-E846-90F5-A81269B8F8F5}"/>
                </a:ext>
              </a:extLst>
            </p:cNvPr>
            <p:cNvSpPr/>
            <p:nvPr/>
          </p:nvSpPr>
          <p:spPr>
            <a:xfrm>
              <a:off x="5206750" y="2426675"/>
              <a:ext cx="790800" cy="988000"/>
            </a:xfrm>
            <a:custGeom>
              <a:avLst/>
              <a:gdLst/>
              <a:ahLst/>
              <a:cxnLst/>
              <a:rect l="l" t="t" r="r" b="b"/>
              <a:pathLst>
                <a:path w="31632" h="39520" extrusionOk="0">
                  <a:moveTo>
                    <a:pt x="16927" y="3753"/>
                  </a:moveTo>
                  <a:cubicBezTo>
                    <a:pt x="20603" y="3830"/>
                    <a:pt x="23667" y="5208"/>
                    <a:pt x="27190" y="8348"/>
                  </a:cubicBezTo>
                  <a:lnTo>
                    <a:pt x="27190" y="29716"/>
                  </a:lnTo>
                  <a:cubicBezTo>
                    <a:pt x="23284" y="33699"/>
                    <a:pt x="19837" y="35460"/>
                    <a:pt x="16161" y="35460"/>
                  </a:cubicBezTo>
                  <a:cubicBezTo>
                    <a:pt x="8885" y="35460"/>
                    <a:pt x="4520" y="29486"/>
                    <a:pt x="4520" y="19607"/>
                  </a:cubicBezTo>
                  <a:cubicBezTo>
                    <a:pt x="4520" y="10723"/>
                    <a:pt x="9957" y="3753"/>
                    <a:pt x="16927" y="3753"/>
                  </a:cubicBezTo>
                  <a:close/>
                  <a:moveTo>
                    <a:pt x="16774" y="0"/>
                  </a:moveTo>
                  <a:cubicBezTo>
                    <a:pt x="6970" y="0"/>
                    <a:pt x="1" y="8348"/>
                    <a:pt x="1" y="19836"/>
                  </a:cubicBezTo>
                  <a:cubicBezTo>
                    <a:pt x="1" y="32167"/>
                    <a:pt x="5822" y="39519"/>
                    <a:pt x="15702" y="39519"/>
                  </a:cubicBezTo>
                  <a:cubicBezTo>
                    <a:pt x="19761" y="39519"/>
                    <a:pt x="23743" y="37681"/>
                    <a:pt x="27496" y="34311"/>
                  </a:cubicBezTo>
                  <a:lnTo>
                    <a:pt x="27802" y="38217"/>
                  </a:lnTo>
                  <a:cubicBezTo>
                    <a:pt x="27802" y="38447"/>
                    <a:pt x="27956" y="38677"/>
                    <a:pt x="28262" y="38677"/>
                  </a:cubicBezTo>
                  <a:lnTo>
                    <a:pt x="31096" y="38677"/>
                  </a:lnTo>
                  <a:cubicBezTo>
                    <a:pt x="31402" y="38677"/>
                    <a:pt x="31632" y="38447"/>
                    <a:pt x="31632" y="38217"/>
                  </a:cubicBezTo>
                  <a:lnTo>
                    <a:pt x="31632" y="1379"/>
                  </a:lnTo>
                  <a:cubicBezTo>
                    <a:pt x="31479" y="1073"/>
                    <a:pt x="31325" y="843"/>
                    <a:pt x="31019" y="843"/>
                  </a:cubicBezTo>
                  <a:lnTo>
                    <a:pt x="28032" y="843"/>
                  </a:lnTo>
                  <a:cubicBezTo>
                    <a:pt x="27802" y="843"/>
                    <a:pt x="27573" y="1073"/>
                    <a:pt x="27573" y="1379"/>
                  </a:cubicBezTo>
                  <a:lnTo>
                    <a:pt x="27420" y="4136"/>
                  </a:lnTo>
                  <a:cubicBezTo>
                    <a:pt x="24203" y="1609"/>
                    <a:pt x="21139" y="0"/>
                    <a:pt x="16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1;p23">
              <a:extLst>
                <a:ext uri="{FF2B5EF4-FFF2-40B4-BE49-F238E27FC236}">
                  <a16:creationId xmlns:a16="http://schemas.microsoft.com/office/drawing/2014/main" id="{0175ACFE-B62F-B440-9CEC-C1154DD8A49D}"/>
                </a:ext>
              </a:extLst>
            </p:cNvPr>
            <p:cNvSpPr/>
            <p:nvPr/>
          </p:nvSpPr>
          <p:spPr>
            <a:xfrm>
              <a:off x="6089450" y="2445825"/>
              <a:ext cx="811850" cy="1359450"/>
            </a:xfrm>
            <a:custGeom>
              <a:avLst/>
              <a:gdLst/>
              <a:ahLst/>
              <a:cxnLst/>
              <a:rect l="l" t="t" r="r" b="b"/>
              <a:pathLst>
                <a:path w="32474" h="54378" extrusionOk="0">
                  <a:moveTo>
                    <a:pt x="536" y="0"/>
                  </a:moveTo>
                  <a:cubicBezTo>
                    <a:pt x="306" y="0"/>
                    <a:pt x="230" y="77"/>
                    <a:pt x="153" y="230"/>
                  </a:cubicBezTo>
                  <a:cubicBezTo>
                    <a:pt x="0" y="307"/>
                    <a:pt x="0" y="460"/>
                    <a:pt x="153" y="690"/>
                  </a:cubicBezTo>
                  <a:lnTo>
                    <a:pt x="15165" y="37911"/>
                  </a:lnTo>
                  <a:lnTo>
                    <a:pt x="14169" y="40974"/>
                  </a:lnTo>
                  <a:cubicBezTo>
                    <a:pt x="12790" y="45263"/>
                    <a:pt x="10110" y="50395"/>
                    <a:pt x="5208" y="50395"/>
                  </a:cubicBezTo>
                  <a:cubicBezTo>
                    <a:pt x="4212" y="50395"/>
                    <a:pt x="3064" y="50088"/>
                    <a:pt x="2298" y="49782"/>
                  </a:cubicBezTo>
                  <a:lnTo>
                    <a:pt x="1915" y="49782"/>
                  </a:lnTo>
                  <a:lnTo>
                    <a:pt x="1685" y="50088"/>
                  </a:lnTo>
                  <a:lnTo>
                    <a:pt x="843" y="53075"/>
                  </a:lnTo>
                  <a:cubicBezTo>
                    <a:pt x="766" y="53228"/>
                    <a:pt x="996" y="53535"/>
                    <a:pt x="1149" y="53611"/>
                  </a:cubicBezTo>
                  <a:cubicBezTo>
                    <a:pt x="2221" y="54071"/>
                    <a:pt x="3753" y="54377"/>
                    <a:pt x="5131" y="54377"/>
                  </a:cubicBezTo>
                  <a:cubicBezTo>
                    <a:pt x="10722" y="54377"/>
                    <a:pt x="15165" y="50088"/>
                    <a:pt x="17922" y="41893"/>
                  </a:cubicBezTo>
                  <a:lnTo>
                    <a:pt x="32397" y="536"/>
                  </a:lnTo>
                  <a:cubicBezTo>
                    <a:pt x="32473" y="536"/>
                    <a:pt x="32397" y="383"/>
                    <a:pt x="32320" y="307"/>
                  </a:cubicBezTo>
                  <a:cubicBezTo>
                    <a:pt x="32167" y="230"/>
                    <a:pt x="32090" y="77"/>
                    <a:pt x="31937" y="77"/>
                  </a:cubicBezTo>
                  <a:lnTo>
                    <a:pt x="28491" y="77"/>
                  </a:lnTo>
                  <a:cubicBezTo>
                    <a:pt x="28261" y="77"/>
                    <a:pt x="28108" y="230"/>
                    <a:pt x="27955" y="383"/>
                  </a:cubicBezTo>
                  <a:lnTo>
                    <a:pt x="20143" y="23436"/>
                  </a:lnTo>
                  <a:cubicBezTo>
                    <a:pt x="19760" y="24738"/>
                    <a:pt x="19300" y="26040"/>
                    <a:pt x="18917" y="27418"/>
                  </a:cubicBezTo>
                  <a:cubicBezTo>
                    <a:pt x="18305" y="29333"/>
                    <a:pt x="17615" y="31248"/>
                    <a:pt x="17079" y="32933"/>
                  </a:cubicBezTo>
                  <a:cubicBezTo>
                    <a:pt x="16313" y="31018"/>
                    <a:pt x="15547" y="28950"/>
                    <a:pt x="14782" y="26882"/>
                  </a:cubicBezTo>
                  <a:cubicBezTo>
                    <a:pt x="14322" y="25657"/>
                    <a:pt x="13786" y="24508"/>
                    <a:pt x="13403" y="23359"/>
                  </a:cubicBezTo>
                  <a:lnTo>
                    <a:pt x="4595" y="307"/>
                  </a:lnTo>
                  <a:cubicBezTo>
                    <a:pt x="4519" y="77"/>
                    <a:pt x="4366" y="0"/>
                    <a:pt x="4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p23">
              <a:extLst>
                <a:ext uri="{FF2B5EF4-FFF2-40B4-BE49-F238E27FC236}">
                  <a16:creationId xmlns:a16="http://schemas.microsoft.com/office/drawing/2014/main" id="{3BB9425F-54C9-984D-82B5-AE358690473C}"/>
                </a:ext>
              </a:extLst>
            </p:cNvPr>
            <p:cNvSpPr/>
            <p:nvPr/>
          </p:nvSpPr>
          <p:spPr>
            <a:xfrm>
              <a:off x="3102500" y="2101175"/>
              <a:ext cx="139800" cy="1290525"/>
            </a:xfrm>
            <a:custGeom>
              <a:avLst/>
              <a:gdLst/>
              <a:ahLst/>
              <a:cxnLst/>
              <a:rect l="l" t="t" r="r" b="b"/>
              <a:pathLst>
                <a:path w="5592" h="51621" extrusionOk="0">
                  <a:moveTo>
                    <a:pt x="1073" y="1"/>
                  </a:moveTo>
                  <a:cubicBezTo>
                    <a:pt x="537" y="1"/>
                    <a:pt x="1" y="460"/>
                    <a:pt x="1" y="1073"/>
                  </a:cubicBezTo>
                  <a:lnTo>
                    <a:pt x="1" y="4519"/>
                  </a:lnTo>
                  <a:cubicBezTo>
                    <a:pt x="1" y="5055"/>
                    <a:pt x="537" y="5591"/>
                    <a:pt x="1073" y="5591"/>
                  </a:cubicBezTo>
                  <a:lnTo>
                    <a:pt x="4519" y="5591"/>
                  </a:lnTo>
                  <a:cubicBezTo>
                    <a:pt x="5132" y="5591"/>
                    <a:pt x="5592" y="5055"/>
                    <a:pt x="5592" y="4519"/>
                  </a:cubicBezTo>
                  <a:lnTo>
                    <a:pt x="5592" y="1073"/>
                  </a:lnTo>
                  <a:cubicBezTo>
                    <a:pt x="5592" y="460"/>
                    <a:pt x="5132" y="1"/>
                    <a:pt x="4519" y="1"/>
                  </a:cubicBezTo>
                  <a:close/>
                  <a:moveTo>
                    <a:pt x="1073" y="13863"/>
                  </a:moveTo>
                  <a:cubicBezTo>
                    <a:pt x="767" y="13863"/>
                    <a:pt x="613" y="14093"/>
                    <a:pt x="613" y="14399"/>
                  </a:cubicBezTo>
                  <a:lnTo>
                    <a:pt x="613" y="51161"/>
                  </a:lnTo>
                  <a:cubicBezTo>
                    <a:pt x="613" y="51391"/>
                    <a:pt x="767" y="51620"/>
                    <a:pt x="1073" y="51620"/>
                  </a:cubicBezTo>
                  <a:lnTo>
                    <a:pt x="4443" y="51620"/>
                  </a:lnTo>
                  <a:cubicBezTo>
                    <a:pt x="4749" y="51620"/>
                    <a:pt x="4902" y="51391"/>
                    <a:pt x="4902" y="51161"/>
                  </a:cubicBezTo>
                  <a:lnTo>
                    <a:pt x="4902" y="14399"/>
                  </a:lnTo>
                  <a:cubicBezTo>
                    <a:pt x="4902" y="14093"/>
                    <a:pt x="4749" y="13863"/>
                    <a:pt x="4443" y="138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066F03F8-A13B-9D42-967D-E325E85C209B}"/>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solidFill>
                  <a:schemeClr val="bg1"/>
                </a:solidFill>
                <a:latin typeface="Source Sans Pro Light" panose="020B0403030403020204" pitchFamily="34" charset="0"/>
              </a:rPr>
              <a:pPr algn="ctr"/>
              <a:t>‹#›</a:t>
            </a:fld>
            <a:endParaRPr lang="en-US" sz="1000" b="0" i="0" dirty="0">
              <a:solidFill>
                <a:schemeClr val="bg1"/>
              </a:solidFill>
              <a:latin typeface="Source Sans Pro Light" panose="020B0403030403020204" pitchFamily="34" charset="0"/>
            </a:endParaRPr>
          </a:p>
        </p:txBody>
      </p:sp>
    </p:spTree>
    <p:extLst>
      <p:ext uri="{BB962C8B-B14F-4D97-AF65-F5344CB8AC3E}">
        <p14:creationId xmlns:p14="http://schemas.microsoft.com/office/powerpoint/2010/main" val="106623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9a Blank Slide - white">
  <p:cSld name="TITLE_1">
    <p:spTree>
      <p:nvGrpSpPr>
        <p:cNvPr id="1" name="Shape 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Source Sans Pro"/>
              <a:buNone/>
              <a:defRPr sz="2800" b="1">
                <a:solidFill>
                  <a:schemeClr val="dk1"/>
                </a:solidFill>
                <a:latin typeface="Source Sans Pro"/>
                <a:ea typeface="Source Sans Pro"/>
                <a:cs typeface="Source Sans Pro"/>
                <a:sym typeface="Source Sans Pro"/>
              </a:defRPr>
            </a:lvl1pPr>
            <a:lvl2pPr lvl="1"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400" lvl="1"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rtl="0">
              <a:lnSpc>
                <a:spcPct val="115000"/>
              </a:lnSpc>
              <a:spcBef>
                <a:spcPts val="1600"/>
              </a:spcBef>
              <a:spcAft>
                <a:spcPts val="160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ct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7" r:id="rId7"/>
    <p:sldLayoutId id="2147483662" r:id="rId8"/>
    <p:sldLayoutId id="2147483658"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ct val="150000"/>
        <a:buFont typeface="Arial" panose="020B0604020202020204" pitchFamily="34" charset="0"/>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chemeClr val="accent1"/>
          </p15:clr>
        </p15:guide>
        <p15:guide id="2" orient="horz" pos="1620">
          <p15:clr>
            <a:schemeClr val="accent1"/>
          </p15:clr>
        </p15:guide>
        <p15:guide id="3" orient="horz" pos="202">
          <p15:clr>
            <a:schemeClr val="accent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mailto:test@modego.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3.tiff"/></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learn.liferay.com/dxp/latest/en/site-building/creating-pages/building-and-managing-content-pages/content-pages-overview.html"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hyperlink" Target="https://learn.liferay.com/dxp/latest/en/site_building.html"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learn.liferay.com/dxp/latest/en/content-authoring-and-management/documents-and-media/uploading-and-managing/enabling-docusign-digital-signatures.html"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hyperlink" Target="https://learn.liferay.com/dxp/latest/en/content-authoring-and-management/web-content/translating-web-content/automatically-translating-web-content.html" TargetMode="External"/><Relationship Id="rId4" Type="http://schemas.openxmlformats.org/officeDocument/2006/relationships/hyperlink" Target="https://learn.liferay.com/dxp/latest/en/site-building/personalizing-site-experience/enabling-automated-live-chat-systems/enabling-automated-live-chat-system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a:spLocks noGrp="1"/>
          </p:cNvSpPr>
          <p:nvPr>
            <p:ph type="ctrTitle"/>
          </p:nvPr>
        </p:nvSpPr>
        <p:spPr>
          <a:xfrm>
            <a:off x="2115100" y="1717850"/>
            <a:ext cx="5886000" cy="853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sz="4000" dirty="0"/>
              <a:t>Improve Sites with Liferay DXP’s Modern Tools</a:t>
            </a:r>
            <a:endParaRPr sz="4000" dirty="0"/>
          </a:p>
        </p:txBody>
      </p:sp>
      <p:sp>
        <p:nvSpPr>
          <p:cNvPr id="78" name="Google Shape;78;p13"/>
          <p:cNvSpPr txBox="1">
            <a:spLocks noGrp="1"/>
          </p:cNvSpPr>
          <p:nvPr>
            <p:ph type="subTitle" idx="1"/>
          </p:nvPr>
        </p:nvSpPr>
        <p:spPr>
          <a:xfrm>
            <a:off x="2115096" y="3522232"/>
            <a:ext cx="5200200" cy="591900"/>
          </a:xfrm>
          <a:prstGeom prst="rect">
            <a:avLst/>
          </a:prstGeom>
        </p:spPr>
        <p:txBody>
          <a:bodyPr spcFirstLastPara="1" wrap="square" lIns="18275" tIns="91425" rIns="0" bIns="91425" anchor="t" anchorCtr="0">
            <a:noAutofit/>
          </a:bodyPr>
          <a:lstStyle/>
          <a:p>
            <a:pPr marL="0" lvl="0" indent="0" algn="l" rtl="0">
              <a:spcBef>
                <a:spcPts val="0"/>
              </a:spcBef>
              <a:spcAft>
                <a:spcPts val="1600"/>
              </a:spcAft>
              <a:buNone/>
            </a:pPr>
            <a:r>
              <a:rPr lang="en-US" dirty="0"/>
              <a:t>Business</a:t>
            </a:r>
            <a:endParaRPr dirty="0"/>
          </a:p>
        </p:txBody>
      </p:sp>
      <p:sp>
        <p:nvSpPr>
          <p:cNvPr id="79" name="Google Shape;79;p13"/>
          <p:cNvSpPr txBox="1">
            <a:spLocks noGrp="1"/>
          </p:cNvSpPr>
          <p:nvPr>
            <p:ph type="subTitle" idx="2"/>
          </p:nvPr>
        </p:nvSpPr>
        <p:spPr>
          <a:xfrm>
            <a:off x="2115096" y="1442700"/>
            <a:ext cx="5200200" cy="275100"/>
          </a:xfrm>
          <a:prstGeom prst="rect">
            <a:avLst/>
          </a:prstGeom>
        </p:spPr>
        <p:txBody>
          <a:bodyPr spcFirstLastPara="1" wrap="square" lIns="36575" tIns="91425" rIns="0" bIns="91425" anchor="t" anchorCtr="0">
            <a:noAutofit/>
          </a:bodyPr>
          <a:lstStyle/>
          <a:p>
            <a:pPr marL="0" lvl="0" indent="0" algn="l" rtl="0">
              <a:spcBef>
                <a:spcPts val="0"/>
              </a:spcBef>
              <a:spcAft>
                <a:spcPts val="1600"/>
              </a:spcAft>
              <a:buNone/>
            </a:pPr>
            <a:r>
              <a:rPr lang="en-US" dirty="0"/>
              <a:t>Liferay DXP Basics</a:t>
            </a:r>
            <a:endParaRPr dirty="0"/>
          </a:p>
        </p:txBody>
      </p:sp>
      <p:sp>
        <p:nvSpPr>
          <p:cNvPr id="80" name="Google Shape;80;p13"/>
          <p:cNvSpPr txBox="1">
            <a:spLocks noGrp="1"/>
          </p:cNvSpPr>
          <p:nvPr>
            <p:ph type="subTitle" idx="3"/>
          </p:nvPr>
        </p:nvSpPr>
        <p:spPr>
          <a:xfrm>
            <a:off x="2115100" y="4090651"/>
            <a:ext cx="5200200" cy="591900"/>
          </a:xfrm>
          <a:prstGeom prst="rect">
            <a:avLst/>
          </a:prstGeom>
        </p:spPr>
        <p:txBody>
          <a:bodyPr spcFirstLastPara="1" wrap="square" lIns="36575" tIns="91425" rIns="0" bIns="91425" anchor="t" anchorCtr="0">
            <a:noAutofit/>
          </a:bodyPr>
          <a:lstStyle/>
          <a:p>
            <a:pPr marL="0" lvl="0" indent="0" algn="l" rtl="0">
              <a:spcBef>
                <a:spcPts val="0"/>
              </a:spcBef>
              <a:spcAft>
                <a:spcPts val="1600"/>
              </a:spcAft>
              <a:buNone/>
            </a:pPr>
            <a:r>
              <a:rPr lang="en-US" i="1" dirty="0"/>
              <a:t>Liferay DXP 7.4</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3420"/>
            <a:ext cx="4138249"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The Content Editing mode contains two of the action elements seen in Page Design:</a:t>
            </a:r>
          </a:p>
          <a:p>
            <a:pPr lvl="1" fontAlgn="base">
              <a:lnSpc>
                <a:spcPct val="114000"/>
              </a:lnSpc>
              <a:spcBef>
                <a:spcPts val="600"/>
              </a:spcBef>
            </a:pPr>
            <a:r>
              <a:rPr lang="en-US" sz="1600" dirty="0"/>
              <a:t>Browser</a:t>
            </a:r>
          </a:p>
          <a:p>
            <a:pPr lvl="1" fontAlgn="base">
              <a:lnSpc>
                <a:spcPct val="114000"/>
              </a:lnSpc>
              <a:spcBef>
                <a:spcPts val="600"/>
              </a:spcBef>
            </a:pPr>
            <a:r>
              <a:rPr lang="en-US" sz="1600" dirty="0"/>
              <a:t>Comments</a:t>
            </a:r>
          </a:p>
          <a:p>
            <a:pPr marL="283464" indent="-285750" fontAlgn="base">
              <a:spcBef>
                <a:spcPts val="600"/>
              </a:spcBef>
              <a:buSzPct val="150000"/>
              <a:buFont typeface="Arial" panose="020B0604020202020204" pitchFamily="34" charset="0"/>
              <a:buChar char="•"/>
            </a:pPr>
            <a:r>
              <a:rPr lang="en-US" dirty="0"/>
              <a:t>Content Editing allows Users to edit content on a Page without impacting the layout </a:t>
            </a:r>
          </a:p>
          <a:p>
            <a:pPr marL="283464" indent="-285750" fontAlgn="base">
              <a:spcBef>
                <a:spcPts val="600"/>
              </a:spcBef>
              <a:buSzPct val="150000"/>
              <a:buFont typeface="Arial" panose="020B0604020202020204" pitchFamily="34" charset="0"/>
              <a:buChar char="•"/>
            </a:pPr>
            <a:r>
              <a:rPr lang="en-US" dirty="0"/>
              <a:t>Users granted permission to Update Page Content can add or edit Content and add Comments </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Content Editing</a:t>
            </a:r>
            <a:endParaRPr dirty="0"/>
          </a:p>
        </p:txBody>
      </p:sp>
      <p:pic>
        <p:nvPicPr>
          <p:cNvPr id="7" name="Google Shape;115;p18">
            <a:extLst>
              <a:ext uri="{FF2B5EF4-FFF2-40B4-BE49-F238E27FC236}">
                <a16:creationId xmlns:a16="http://schemas.microsoft.com/office/drawing/2014/main" id="{7E67A4C3-3418-EE41-B8E0-60D4D82999B1}"/>
              </a:ext>
            </a:extLst>
          </p:cNvPr>
          <p:cNvPicPr preferRelativeResize="0">
            <a:picLocks noChangeAspect="1"/>
          </p:cNvPicPr>
          <p:nvPr/>
        </p:nvPicPr>
        <p:blipFill>
          <a:blip r:embed="rId3"/>
          <a:srcRect/>
          <a:stretch/>
        </p:blipFill>
        <p:spPr>
          <a:xfrm>
            <a:off x="5366787" y="1619250"/>
            <a:ext cx="2875338" cy="2137284"/>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8155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9"/>
          <p:cNvSpPr txBox="1">
            <a:spLocks noGrp="1"/>
          </p:cNvSpPr>
          <p:nvPr>
            <p:ph type="title"/>
          </p:nvPr>
        </p:nvSpPr>
        <p:spPr>
          <a:xfrm>
            <a:off x="4840700" y="757091"/>
            <a:ext cx="40128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Fragments and Widgets</a:t>
            </a:r>
            <a:endParaRPr dirty="0"/>
          </a:p>
        </p:txBody>
      </p:sp>
      <p:sp>
        <p:nvSpPr>
          <p:cNvPr id="122" name="Google Shape;122;p19"/>
          <p:cNvSpPr txBox="1">
            <a:spLocks noGrp="1"/>
          </p:cNvSpPr>
          <p:nvPr>
            <p:ph type="subTitle" idx="1"/>
          </p:nvPr>
        </p:nvSpPr>
        <p:spPr>
          <a:xfrm>
            <a:off x="4840700" y="1371951"/>
            <a:ext cx="4012800" cy="3224111"/>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dirty="0"/>
              <a:t>The </a:t>
            </a:r>
            <a:r>
              <a:rPr lang="en-US" b="1" dirty="0"/>
              <a:t>Fragments and Widgets </a:t>
            </a:r>
            <a:r>
              <a:rPr lang="en-US" dirty="0"/>
              <a:t>section contains drag-and-drop elements used to build content</a:t>
            </a:r>
          </a:p>
          <a:p>
            <a:pPr marL="742950" lvl="1" indent="-285750">
              <a:spcBef>
                <a:spcPts val="600"/>
              </a:spcBef>
              <a:buSzPct val="88000"/>
              <a:buFont typeface="Courier New" panose="02070309020205020404" pitchFamily="49" charset="0"/>
              <a:buChar char="o"/>
            </a:pPr>
            <a:r>
              <a:rPr lang="en-US" b="1" dirty="0"/>
              <a:t>Fragments</a:t>
            </a:r>
            <a:r>
              <a:rPr lang="en-US" dirty="0"/>
              <a:t>: Predefined segments that contain editable elements including text, images, or links</a:t>
            </a:r>
          </a:p>
          <a:p>
            <a:pPr marL="742950" lvl="1" indent="-285750">
              <a:spcBef>
                <a:spcPts val="600"/>
              </a:spcBef>
              <a:buSzPct val="88000"/>
              <a:buFont typeface="Courier New" panose="02070309020205020404" pitchFamily="49" charset="0"/>
              <a:buChar char="o"/>
            </a:pPr>
            <a:r>
              <a:rPr lang="en-US" b="1" dirty="0"/>
              <a:t>Widgets</a:t>
            </a:r>
            <a:r>
              <a:rPr lang="en-US" dirty="0"/>
              <a:t>: Applications that can be added to a page</a:t>
            </a:r>
            <a:endParaRPr lang="en-US" b="1" dirty="0"/>
          </a:p>
        </p:txBody>
      </p:sp>
      <p:pic>
        <p:nvPicPr>
          <p:cNvPr id="5" name="Google Shape;124;p19">
            <a:extLst>
              <a:ext uri="{FF2B5EF4-FFF2-40B4-BE49-F238E27FC236}">
                <a16:creationId xmlns:a16="http://schemas.microsoft.com/office/drawing/2014/main" id="{312C7F41-94A2-CC47-8C49-EB0ACEB5523B}"/>
              </a:ext>
            </a:extLst>
          </p:cNvPr>
          <p:cNvPicPr preferRelativeResize="0">
            <a:picLocks noChangeAspect="1"/>
          </p:cNvPicPr>
          <p:nvPr/>
        </p:nvPicPr>
        <p:blipFill rotWithShape="1">
          <a:blip r:embed="rId3"/>
          <a:srcRect l="1765"/>
          <a:stretch/>
        </p:blipFill>
        <p:spPr>
          <a:xfrm>
            <a:off x="2620259" y="1"/>
            <a:ext cx="1756936" cy="5143499"/>
          </a:xfrm>
          <a:prstGeom prst="rect">
            <a:avLst/>
          </a:prstGeom>
          <a:noFill/>
          <a:ln>
            <a:noFill/>
          </a:ln>
          <a:effectLst>
            <a:outerShdw blurRad="508000" dist="190500" dir="5400000" algn="ctr" rotWithShape="0">
              <a:srgbClr val="000000">
                <a:alpha val="20000"/>
              </a:srgbClr>
            </a:outerShdw>
          </a:effectLst>
        </p:spPr>
      </p:pic>
      <p:pic>
        <p:nvPicPr>
          <p:cNvPr id="8" name="Google Shape;124;p19">
            <a:extLst>
              <a:ext uri="{FF2B5EF4-FFF2-40B4-BE49-F238E27FC236}">
                <a16:creationId xmlns:a16="http://schemas.microsoft.com/office/drawing/2014/main" id="{8B255817-B288-B941-AEE8-1F542DEB306A}"/>
              </a:ext>
            </a:extLst>
          </p:cNvPr>
          <p:cNvPicPr preferRelativeResize="0">
            <a:picLocks noChangeAspect="1"/>
          </p:cNvPicPr>
          <p:nvPr/>
        </p:nvPicPr>
        <p:blipFill rotWithShape="1">
          <a:blip r:embed="rId4"/>
          <a:srcRect l="883" r="883"/>
          <a:stretch/>
        </p:blipFill>
        <p:spPr>
          <a:xfrm>
            <a:off x="399818" y="0"/>
            <a:ext cx="1756936" cy="5143500"/>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369723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Out-of-the-Box Fragments</a:t>
            </a:r>
            <a:endParaRPr dirty="0"/>
          </a:p>
        </p:txBody>
      </p:sp>
      <p:sp>
        <p:nvSpPr>
          <p:cNvPr id="105" name="Google Shape;105;p17"/>
          <p:cNvSpPr txBox="1">
            <a:spLocks noGrp="1"/>
          </p:cNvSpPr>
          <p:nvPr>
            <p:ph type="body" idx="1"/>
          </p:nvPr>
        </p:nvSpPr>
        <p:spPr>
          <a:xfrm>
            <a:off x="890952"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Out-of-the-box, Liferay DXP contains the following Fragment types:</a:t>
            </a:r>
          </a:p>
          <a:p>
            <a:pPr marL="740664" lvl="1" fontAlgn="base">
              <a:lnSpc>
                <a:spcPct val="114000"/>
              </a:lnSpc>
              <a:spcBef>
                <a:spcPts val="500"/>
              </a:spcBef>
            </a:pPr>
            <a:r>
              <a:rPr lang="en-US" sz="1600" b="1" dirty="0"/>
              <a:t>Layout Elements</a:t>
            </a:r>
            <a:r>
              <a:rPr lang="en-US" sz="1600" dirty="0"/>
              <a:t>: define drop zones and provide organizational structure</a:t>
            </a:r>
          </a:p>
          <a:p>
            <a:pPr marL="740664" lvl="1" fontAlgn="base">
              <a:lnSpc>
                <a:spcPct val="114000"/>
              </a:lnSpc>
              <a:spcBef>
                <a:spcPts val="500"/>
              </a:spcBef>
            </a:pPr>
            <a:r>
              <a:rPr lang="en-US" sz="1600" b="1" dirty="0"/>
              <a:t>Basic Components</a:t>
            </a:r>
            <a:r>
              <a:rPr lang="en-US" sz="1600" dirty="0"/>
              <a:t>: simple elements that add basic functionality</a:t>
            </a:r>
          </a:p>
          <a:p>
            <a:pPr marL="740664" lvl="1" fontAlgn="base">
              <a:lnSpc>
                <a:spcPct val="114000"/>
              </a:lnSpc>
              <a:spcBef>
                <a:spcPts val="500"/>
              </a:spcBef>
            </a:pPr>
            <a:r>
              <a:rPr lang="en-US" sz="1600" b="1" dirty="0"/>
              <a:t>Content Display</a:t>
            </a:r>
            <a:r>
              <a:rPr lang="en-US" sz="1600" dirty="0"/>
              <a:t>: display Site content individually or as a collection</a:t>
            </a:r>
          </a:p>
          <a:p>
            <a:pPr marL="740664" lvl="1" fontAlgn="base">
              <a:lnSpc>
                <a:spcPct val="114000"/>
              </a:lnSpc>
              <a:spcBef>
                <a:spcPts val="500"/>
              </a:spcBef>
            </a:pPr>
            <a:r>
              <a:rPr lang="en-US" sz="1600" b="1" dirty="0"/>
              <a:t>Cookie Banner</a:t>
            </a:r>
            <a:r>
              <a:rPr lang="en-US" sz="1600" dirty="0"/>
              <a:t>: displays a banner for cookie acceptance</a:t>
            </a:r>
            <a:endParaRPr lang="en-US" sz="1600" b="1" dirty="0"/>
          </a:p>
          <a:p>
            <a:pPr marL="740664" lvl="1" fontAlgn="base">
              <a:lnSpc>
                <a:spcPct val="114000"/>
              </a:lnSpc>
              <a:spcBef>
                <a:spcPts val="500"/>
              </a:spcBef>
            </a:pPr>
            <a:r>
              <a:rPr lang="en-US" sz="1600" b="1" dirty="0"/>
              <a:t>Featured Content</a:t>
            </a:r>
            <a:r>
              <a:rPr lang="en-US" sz="1600" dirty="0"/>
              <a:t>: multi-part fragments that display prominent content </a:t>
            </a:r>
          </a:p>
          <a:p>
            <a:pPr marL="740664" lvl="1" fontAlgn="base">
              <a:lnSpc>
                <a:spcPct val="114000"/>
              </a:lnSpc>
              <a:spcBef>
                <a:spcPts val="500"/>
              </a:spcBef>
            </a:pPr>
            <a:r>
              <a:rPr lang="en-US" sz="1600" b="1" dirty="0"/>
              <a:t>Footers</a:t>
            </a:r>
            <a:r>
              <a:rPr lang="en-US" sz="1600" dirty="0"/>
              <a:t>: fragments that serve as page footers and navigation bars</a:t>
            </a:r>
          </a:p>
          <a:p>
            <a:pPr marL="740664" lvl="1" fontAlgn="base">
              <a:lnSpc>
                <a:spcPct val="114000"/>
              </a:lnSpc>
              <a:spcBef>
                <a:spcPts val="500"/>
              </a:spcBef>
            </a:pPr>
            <a:r>
              <a:rPr lang="en-US" sz="1600" b="1" dirty="0"/>
              <a:t>Navigation Bars</a:t>
            </a:r>
            <a:r>
              <a:rPr lang="en-US" sz="1600" dirty="0"/>
              <a:t>: fragments that serve as headers and navigation bars</a:t>
            </a:r>
          </a:p>
          <a:p>
            <a:pPr marL="740664" lvl="1" fontAlgn="base">
              <a:lnSpc>
                <a:spcPct val="114000"/>
              </a:lnSpc>
              <a:spcBef>
                <a:spcPts val="500"/>
              </a:spcBef>
            </a:pPr>
            <a:r>
              <a:rPr lang="en-US" sz="1600" b="1" dirty="0"/>
              <a:t>Menu Display</a:t>
            </a:r>
            <a:r>
              <a:rPr lang="en-US" sz="1600" dirty="0"/>
              <a:t>: fragment used to add a menu bar anywhere on a page</a:t>
            </a:r>
            <a:endParaRPr lang="en-US" sz="1600" b="1" dirty="0"/>
          </a:p>
          <a:p>
            <a:pPr marL="283464" indent="-285750">
              <a:spcBef>
                <a:spcPts val="600"/>
              </a:spcBef>
              <a:buSzPct val="150000"/>
              <a:buFont typeface="Arial" panose="020B0604020202020204" pitchFamily="34" charset="0"/>
              <a:buChar char="•"/>
            </a:pPr>
            <a:endParaRPr lang="en-US" dirty="0"/>
          </a:p>
        </p:txBody>
      </p:sp>
    </p:spTree>
    <p:extLst>
      <p:ext uri="{BB962C8B-B14F-4D97-AF65-F5344CB8AC3E}">
        <p14:creationId xmlns:p14="http://schemas.microsoft.com/office/powerpoint/2010/main" val="1282385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3420"/>
            <a:ext cx="4316049"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Many fragment elements can be edited directly from the UI, including:</a:t>
            </a:r>
          </a:p>
          <a:p>
            <a:pPr lvl="1" fontAlgn="base">
              <a:lnSpc>
                <a:spcPct val="114000"/>
              </a:lnSpc>
              <a:spcBef>
                <a:spcPts val="600"/>
              </a:spcBef>
            </a:pPr>
            <a:r>
              <a:rPr lang="en-US" sz="1600" dirty="0"/>
              <a:t>Styles</a:t>
            </a:r>
          </a:p>
          <a:p>
            <a:pPr lvl="1" fontAlgn="base">
              <a:lnSpc>
                <a:spcPct val="114000"/>
              </a:lnSpc>
              <a:spcBef>
                <a:spcPts val="600"/>
              </a:spcBef>
            </a:pPr>
            <a:r>
              <a:rPr lang="en-US" sz="1600" dirty="0"/>
              <a:t>Text</a:t>
            </a:r>
          </a:p>
          <a:p>
            <a:pPr lvl="1" fontAlgn="base">
              <a:lnSpc>
                <a:spcPct val="114000"/>
              </a:lnSpc>
              <a:spcBef>
                <a:spcPts val="600"/>
              </a:spcBef>
            </a:pPr>
            <a:r>
              <a:rPr lang="en-US" sz="1600" dirty="0"/>
              <a:t>Hyperlinks</a:t>
            </a:r>
          </a:p>
          <a:p>
            <a:pPr lvl="1" fontAlgn="base">
              <a:lnSpc>
                <a:spcPct val="114000"/>
              </a:lnSpc>
              <a:spcBef>
                <a:spcPts val="600"/>
              </a:spcBef>
            </a:pPr>
            <a:r>
              <a:rPr lang="en-US" sz="1600" dirty="0"/>
              <a:t>Images</a:t>
            </a:r>
          </a:p>
          <a:p>
            <a:pPr lvl="1" fontAlgn="base">
              <a:lnSpc>
                <a:spcPct val="114000"/>
              </a:lnSpc>
              <a:spcBef>
                <a:spcPts val="600"/>
              </a:spcBef>
            </a:pPr>
            <a:r>
              <a:rPr lang="en-US" sz="1600" dirty="0"/>
              <a:t>Layout</a:t>
            </a:r>
          </a:p>
          <a:p>
            <a:pPr marL="283464" indent="-285750">
              <a:spcBef>
                <a:spcPts val="600"/>
              </a:spcBef>
              <a:buSzPct val="150000"/>
              <a:buFont typeface="Arial" panose="020B0604020202020204" pitchFamily="34" charset="0"/>
              <a:buChar char="•"/>
            </a:pPr>
            <a:r>
              <a:rPr lang="en-US" dirty="0"/>
              <a:t>Fragments can also be configured to Show or Hide on different devices</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Configuring Fragments</a:t>
            </a:r>
            <a:endParaRPr dirty="0"/>
          </a:p>
        </p:txBody>
      </p:sp>
      <p:pic>
        <p:nvPicPr>
          <p:cNvPr id="5" name="Google Shape;115;p18">
            <a:extLst>
              <a:ext uri="{FF2B5EF4-FFF2-40B4-BE49-F238E27FC236}">
                <a16:creationId xmlns:a16="http://schemas.microsoft.com/office/drawing/2014/main" id="{8C634526-011A-EC4F-B881-16AB8AE8C76B}"/>
              </a:ext>
            </a:extLst>
          </p:cNvPr>
          <p:cNvPicPr preferRelativeResize="0">
            <a:picLocks noChangeAspect="1"/>
          </p:cNvPicPr>
          <p:nvPr/>
        </p:nvPicPr>
        <p:blipFill rotWithShape="1">
          <a:blip r:embed="rId3"/>
          <a:srcRect t="-62" b="206"/>
          <a:stretch/>
        </p:blipFill>
        <p:spPr>
          <a:xfrm>
            <a:off x="4944709" y="1619250"/>
            <a:ext cx="3765540" cy="2638096"/>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508886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3420"/>
            <a:ext cx="4138249"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The </a:t>
            </a:r>
            <a:r>
              <a:rPr lang="en-US" b="1" dirty="0"/>
              <a:t>Browser</a:t>
            </a:r>
            <a:r>
              <a:rPr lang="en-US" dirty="0"/>
              <a:t> sidebar is used to manage the content on a Page and contains two tabs</a:t>
            </a:r>
          </a:p>
          <a:p>
            <a:pPr marL="283464" indent="-285750">
              <a:spcBef>
                <a:spcPts val="600"/>
              </a:spcBef>
              <a:buSzPct val="150000"/>
              <a:buFont typeface="Arial" panose="020B0604020202020204" pitchFamily="34" charset="0"/>
              <a:buChar char="•"/>
            </a:pPr>
            <a:r>
              <a:rPr lang="en-US" dirty="0"/>
              <a:t>Page Elements hierarchically displays all elements on a page </a:t>
            </a:r>
          </a:p>
          <a:p>
            <a:pPr marL="740664" lvl="1" fontAlgn="base">
              <a:lnSpc>
                <a:spcPct val="114000"/>
              </a:lnSpc>
              <a:spcBef>
                <a:spcPts val="600"/>
              </a:spcBef>
            </a:pPr>
            <a:r>
              <a:rPr lang="en-US" sz="1600" dirty="0"/>
              <a:t>Additional tabs, including General and Styles, may appear depending on the selected element</a:t>
            </a:r>
          </a:p>
          <a:p>
            <a:pPr marL="283464" indent="-285750">
              <a:spcBef>
                <a:spcPts val="600"/>
              </a:spcBef>
              <a:buSzPct val="150000"/>
              <a:buFont typeface="Arial" panose="020B0604020202020204" pitchFamily="34" charset="0"/>
              <a:buChar char="•"/>
            </a:pPr>
            <a:r>
              <a:rPr lang="en-US" dirty="0"/>
              <a:t>Page Content lists all content on the page and allows actions, such as editing and managing permissions, to be performed</a:t>
            </a:r>
            <a:endParaRPr lang="en-US" sz="1600" dirty="0"/>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Browser</a:t>
            </a:r>
            <a:endParaRPr dirty="0"/>
          </a:p>
        </p:txBody>
      </p:sp>
      <p:pic>
        <p:nvPicPr>
          <p:cNvPr id="5" name="Google Shape;115;p18">
            <a:extLst>
              <a:ext uri="{FF2B5EF4-FFF2-40B4-BE49-F238E27FC236}">
                <a16:creationId xmlns:a16="http://schemas.microsoft.com/office/drawing/2014/main" id="{46C9012A-E270-EC4B-9388-A46060A8C344}"/>
              </a:ext>
            </a:extLst>
          </p:cNvPr>
          <p:cNvPicPr preferRelativeResize="0">
            <a:picLocks noChangeAspect="1"/>
          </p:cNvPicPr>
          <p:nvPr/>
        </p:nvPicPr>
        <p:blipFill rotWithShape="1">
          <a:blip r:embed="rId3"/>
          <a:srcRect l="764"/>
          <a:stretch/>
        </p:blipFill>
        <p:spPr>
          <a:xfrm>
            <a:off x="4572001" y="428249"/>
            <a:ext cx="2083038" cy="4289413"/>
          </a:xfrm>
          <a:prstGeom prst="rect">
            <a:avLst/>
          </a:prstGeom>
          <a:noFill/>
          <a:ln>
            <a:noFill/>
          </a:ln>
          <a:effectLst>
            <a:outerShdw blurRad="508000" dist="190500" dir="5400000" algn="ctr" rotWithShape="0">
              <a:srgbClr val="000000">
                <a:alpha val="20000"/>
              </a:srgbClr>
            </a:outerShdw>
          </a:effectLst>
        </p:spPr>
      </p:pic>
      <p:pic>
        <p:nvPicPr>
          <p:cNvPr id="6" name="Google Shape;115;p18">
            <a:extLst>
              <a:ext uri="{FF2B5EF4-FFF2-40B4-BE49-F238E27FC236}">
                <a16:creationId xmlns:a16="http://schemas.microsoft.com/office/drawing/2014/main" id="{BA58D184-3AAE-C943-8F55-7BFC256B0C5F}"/>
              </a:ext>
            </a:extLst>
          </p:cNvPr>
          <p:cNvPicPr preferRelativeResize="0">
            <a:picLocks noChangeAspect="1"/>
          </p:cNvPicPr>
          <p:nvPr/>
        </p:nvPicPr>
        <p:blipFill rotWithShape="1">
          <a:blip r:embed="rId4"/>
          <a:srcRect l="382" r="382" b="853"/>
          <a:stretch/>
        </p:blipFill>
        <p:spPr>
          <a:xfrm>
            <a:off x="6749035" y="421104"/>
            <a:ext cx="2104453" cy="4296558"/>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90950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3420"/>
            <a:ext cx="4138249"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The </a:t>
            </a:r>
            <a:r>
              <a:rPr lang="en-US" b="1" dirty="0"/>
              <a:t>Page Design Options </a:t>
            </a:r>
            <a:r>
              <a:rPr lang="en-US" dirty="0"/>
              <a:t>section includes two tabs with options that can be applied to a Page to define overall style and layout:</a:t>
            </a:r>
          </a:p>
          <a:p>
            <a:pPr marL="740664" lvl="1" fontAlgn="base">
              <a:lnSpc>
                <a:spcPct val="114000"/>
              </a:lnSpc>
              <a:spcBef>
                <a:spcPts val="600"/>
              </a:spcBef>
            </a:pPr>
            <a:r>
              <a:rPr lang="en-US" sz="1600" b="1" dirty="0"/>
              <a:t>Master</a:t>
            </a:r>
            <a:r>
              <a:rPr lang="en-US" sz="1600" dirty="0"/>
              <a:t>: lists all available Master Pages</a:t>
            </a:r>
          </a:p>
          <a:p>
            <a:pPr marL="740664" lvl="1" fontAlgn="base">
              <a:lnSpc>
                <a:spcPct val="114000"/>
              </a:lnSpc>
              <a:spcBef>
                <a:spcPts val="600"/>
              </a:spcBef>
            </a:pPr>
            <a:r>
              <a:rPr lang="en-US" sz="1600" b="1" dirty="0"/>
              <a:t>Style Book</a:t>
            </a:r>
            <a:r>
              <a:rPr lang="en-US" sz="1600" dirty="0"/>
              <a:t>: lists all available Style Books</a:t>
            </a:r>
          </a:p>
          <a:p>
            <a:pPr marL="283464" indent="-285750" fontAlgn="base">
              <a:spcBef>
                <a:spcPts val="600"/>
              </a:spcBef>
              <a:buSzPct val="150000"/>
              <a:buFont typeface="Arial" panose="020B0604020202020204" pitchFamily="34" charset="0"/>
              <a:buChar char="•"/>
            </a:pPr>
            <a:r>
              <a:rPr lang="en-US" dirty="0"/>
              <a:t>Additional Page Design settings, including Look and Feel and Advanced settings, can be accessed by clicking More.</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Page Design Options</a:t>
            </a:r>
            <a:endParaRPr dirty="0"/>
          </a:p>
        </p:txBody>
      </p:sp>
      <p:pic>
        <p:nvPicPr>
          <p:cNvPr id="5" name="Picture 2">
            <a:extLst>
              <a:ext uri="{FF2B5EF4-FFF2-40B4-BE49-F238E27FC236}">
                <a16:creationId xmlns:a16="http://schemas.microsoft.com/office/drawing/2014/main" id="{AC39A0A7-7309-F543-B79A-B02DEF7BDCA8}"/>
              </a:ext>
            </a:extLst>
          </p:cNvPr>
          <p:cNvPicPr>
            <a:picLocks noChangeAspect="1" noChangeArrowheads="1"/>
          </p:cNvPicPr>
          <p:nvPr/>
        </p:nvPicPr>
        <p:blipFill rotWithShape="1">
          <a:blip r:embed="rId3"/>
          <a:srcRect t="165" b="165"/>
          <a:stretch/>
        </p:blipFill>
        <p:spPr bwMode="auto">
          <a:xfrm>
            <a:off x="4572000" y="1832314"/>
            <a:ext cx="2063649" cy="2107919"/>
          </a:xfrm>
          <a:prstGeom prst="rect">
            <a:avLst/>
          </a:prstGeom>
          <a:noFill/>
          <a:effectLst>
            <a:outerShdw blurRad="508000" dist="190500" dir="5400000" algn="ctr" rotWithShape="0">
              <a:srgbClr val="000000">
                <a:alpha val="20000"/>
              </a:srgbClr>
            </a:outerShdw>
          </a:effectLst>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2AB92AA-F8DC-BF46-94DE-D385F6FEDA76}"/>
              </a:ext>
            </a:extLst>
          </p:cNvPr>
          <p:cNvPicPr>
            <a:picLocks noChangeAspect="1" noChangeArrowheads="1"/>
          </p:cNvPicPr>
          <p:nvPr/>
        </p:nvPicPr>
        <p:blipFill rotWithShape="1">
          <a:blip r:embed="rId4"/>
          <a:srcRect b="-563"/>
          <a:stretch/>
        </p:blipFill>
        <p:spPr bwMode="auto">
          <a:xfrm>
            <a:off x="6808220" y="1832314"/>
            <a:ext cx="2045268" cy="2107919"/>
          </a:xfrm>
          <a:prstGeom prst="rect">
            <a:avLst/>
          </a:prstGeom>
          <a:noFill/>
          <a:effectLst>
            <a:outerShdw blurRad="508000" dist="190500" dir="5400000" algn="ctr" rotWithShape="0">
              <a:srgbClr val="000000">
                <a:alpha val="2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5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Comments</a:t>
            </a:r>
            <a:endParaRPr dirty="0"/>
          </a:p>
        </p:txBody>
      </p:sp>
      <p:sp>
        <p:nvSpPr>
          <p:cNvPr id="105" name="Google Shape;105;p17"/>
          <p:cNvSpPr txBox="1">
            <a:spLocks noGrp="1"/>
          </p:cNvSpPr>
          <p:nvPr>
            <p:ph type="body" idx="1"/>
          </p:nvPr>
        </p:nvSpPr>
        <p:spPr>
          <a:xfrm>
            <a:off x="890953" y="1374209"/>
            <a:ext cx="3681047"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b="1" dirty="0"/>
              <a:t>Comments</a:t>
            </a:r>
            <a:r>
              <a:rPr lang="en-US" dirty="0"/>
              <a:t> are annotations that can be added to Fragments without altering any of their contained content</a:t>
            </a:r>
          </a:p>
          <a:p>
            <a:pPr marL="283464" indent="-285750">
              <a:spcBef>
                <a:spcPts val="600"/>
              </a:spcBef>
              <a:buSzPct val="150000"/>
              <a:buFont typeface="Arial" panose="020B0604020202020204" pitchFamily="34" charset="0"/>
              <a:buChar char="•"/>
            </a:pPr>
            <a:r>
              <a:rPr lang="en-US" dirty="0"/>
              <a:t>Comments can be used to:</a:t>
            </a:r>
          </a:p>
          <a:p>
            <a:pPr lvl="1" fontAlgn="base">
              <a:lnSpc>
                <a:spcPct val="114000"/>
              </a:lnSpc>
              <a:spcBef>
                <a:spcPts val="600"/>
              </a:spcBef>
            </a:pPr>
            <a:r>
              <a:rPr lang="en-US" sz="1600" dirty="0"/>
              <a:t>Facilitate team member collaboration while creating Content Pages</a:t>
            </a:r>
          </a:p>
          <a:p>
            <a:pPr lvl="1" fontAlgn="base">
              <a:lnSpc>
                <a:spcPct val="114000"/>
              </a:lnSpc>
              <a:spcBef>
                <a:spcPts val="600"/>
              </a:spcBef>
            </a:pPr>
            <a:r>
              <a:rPr lang="en-US" sz="1600" dirty="0"/>
              <a:t>Notify specific individuals of suggested page updates using the Mentioning Users feature</a:t>
            </a:r>
          </a:p>
        </p:txBody>
      </p:sp>
      <p:pic>
        <p:nvPicPr>
          <p:cNvPr id="5" name="Google Shape;115;p18">
            <a:extLst>
              <a:ext uri="{FF2B5EF4-FFF2-40B4-BE49-F238E27FC236}">
                <a16:creationId xmlns:a16="http://schemas.microsoft.com/office/drawing/2014/main" id="{DC643A67-7C4C-9240-BD05-8CA866352CD0}"/>
              </a:ext>
            </a:extLst>
          </p:cNvPr>
          <p:cNvPicPr preferRelativeResize="0">
            <a:picLocks noChangeAspect="1"/>
          </p:cNvPicPr>
          <p:nvPr/>
        </p:nvPicPr>
        <p:blipFill>
          <a:blip r:embed="rId3"/>
          <a:srcRect/>
          <a:stretch/>
        </p:blipFill>
        <p:spPr>
          <a:xfrm>
            <a:off x="5372100" y="1644882"/>
            <a:ext cx="3160346" cy="2734554"/>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088655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Use Case Example: Creating Pages Collaboratively</a:t>
            </a:r>
            <a:endParaRPr dirty="0"/>
          </a:p>
        </p:txBody>
      </p:sp>
      <p:sp>
        <p:nvSpPr>
          <p:cNvPr id="105" name="Google Shape;105;p17"/>
          <p:cNvSpPr txBox="1">
            <a:spLocks noGrp="1"/>
          </p:cNvSpPr>
          <p:nvPr>
            <p:ph type="body" idx="1"/>
          </p:nvPr>
        </p:nvSpPr>
        <p:spPr>
          <a:xfrm>
            <a:off x="890953" y="1390464"/>
            <a:ext cx="7362094" cy="2197786"/>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To create dynamic, engaging pages for the Mondego Site, the web team uses Content Pages. Content Pages give them flexibility and speed in page creation, especially when they need to work collaboratively.</a:t>
            </a:r>
          </a:p>
          <a:p>
            <a:pPr marL="285750" indent="-285750">
              <a:spcBef>
                <a:spcPts val="600"/>
              </a:spcBef>
              <a:buSzPct val="150000"/>
              <a:buFont typeface="Arial" panose="020B0604020202020204" pitchFamily="34" charset="0"/>
              <a:buChar char="•"/>
            </a:pPr>
            <a:r>
              <a:rPr lang="en-US" dirty="0"/>
              <a:t>The Mondego Web Team includes Users with different roles and task assignments, such as page designers and content creators:</a:t>
            </a:r>
          </a:p>
          <a:p>
            <a:pPr marL="742950" lvl="1" indent="-285750">
              <a:spcBef>
                <a:spcPts val="600"/>
              </a:spcBef>
              <a:buSzPct val="88000"/>
              <a:buFont typeface="Courier New" panose="02070309020205020404" pitchFamily="49" charset="0"/>
              <a:buChar char="o"/>
            </a:pPr>
            <a:r>
              <a:rPr lang="en-US" sz="1600" dirty="0"/>
              <a:t>The page designers use Fragments in Page Design mode to quickly build the envisioned page.</a:t>
            </a:r>
          </a:p>
          <a:p>
            <a:pPr marL="742950" lvl="1" indent="-285750">
              <a:spcBef>
                <a:spcPts val="600"/>
              </a:spcBef>
              <a:buSzPct val="88000"/>
              <a:buFont typeface="Courier New" panose="02070309020205020404" pitchFamily="49" charset="0"/>
              <a:buChar char="o"/>
            </a:pPr>
            <a:r>
              <a:rPr lang="en-US" sz="1600" dirty="0"/>
              <a:t>Content creators are granted the Update Page Content permission and use Content Editing mode to directly add content to the page and can leave comments on Fragments for the page designers.</a:t>
            </a:r>
          </a:p>
        </p:txBody>
      </p:sp>
    </p:spTree>
    <p:extLst>
      <p:ext uri="{BB962C8B-B14F-4D97-AF65-F5344CB8AC3E}">
        <p14:creationId xmlns:p14="http://schemas.microsoft.com/office/powerpoint/2010/main" val="1679954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Web Team creates Content Pages by dragging and dropping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fragments</a:t>
            </a:r>
            <a:r>
              <a:rPr lang="en-US" dirty="0"/>
              <a:t>  and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widgets</a:t>
            </a:r>
            <a:r>
              <a:rPr lang="en-US" dirty="0"/>
              <a:t> onto the page. </a:t>
            </a:r>
          </a:p>
          <a:p>
            <a:pPr marL="285750" indent="-285750">
              <a:spcBef>
                <a:spcPts val="600"/>
              </a:spcBef>
              <a:buSzPct val="150000"/>
              <a:buFont typeface="Arial" panose="020B0604020202020204" pitchFamily="34" charset="0"/>
              <a:buChar char="•"/>
            </a:pPr>
            <a:r>
              <a:rPr lang="en-US" dirty="0"/>
              <a:t>Mondego Content creators can edit content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inline</a:t>
            </a:r>
            <a:r>
              <a:rPr lang="en-US" dirty="0"/>
              <a:t> using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Content Editing</a:t>
            </a:r>
            <a:r>
              <a:rPr lang="en-US" dirty="0">
                <a:solidFill>
                  <a:schemeClr val="bg1">
                    <a:lumMod val="75000"/>
                  </a:schemeClr>
                </a:solidFill>
              </a:rPr>
              <a:t> </a:t>
            </a:r>
            <a:r>
              <a:rPr lang="en-US" dirty="0"/>
              <a:t>mode, while the Page creators can manage the design and layout in </a:t>
            </a:r>
            <a:r>
              <a:rPr lang="en-US" b="1" dirty="0">
                <a:solidFill>
                  <a:schemeClr val="bg1">
                    <a:lumMod val="75000"/>
                  </a:schemeClr>
                </a:solidFill>
                <a:highlight>
                  <a:srgbClr val="C0C0C0"/>
                </a:highlight>
              </a:rPr>
              <a:t>Page Design</a:t>
            </a:r>
            <a:r>
              <a:rPr lang="en-US" dirty="0">
                <a:solidFill>
                  <a:schemeClr val="bg1">
                    <a:lumMod val="75000"/>
                  </a:schemeClr>
                </a:solidFill>
              </a:rPr>
              <a:t> </a:t>
            </a:r>
            <a:r>
              <a:rPr lang="en-US" dirty="0"/>
              <a:t>mode.</a:t>
            </a:r>
          </a:p>
          <a:p>
            <a:pPr marL="285750" indent="-285750">
              <a:spcBef>
                <a:spcPts val="600"/>
              </a:spcBef>
              <a:buSzPct val="150000"/>
              <a:buFont typeface="Arial" panose="020B0604020202020204" pitchFamily="34" charset="0"/>
              <a:buChar char="•"/>
            </a:pPr>
            <a:r>
              <a:rPr lang="en-US" dirty="0"/>
              <a:t>The Mondego web team can use the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Browser</a:t>
            </a:r>
            <a:r>
              <a:rPr lang="en-US" dirty="0"/>
              <a:t> sidebar to easily navigate the hierarchical arrangement of elements, fragments, and content and to manage styles, permissions, and other settings.</a:t>
            </a:r>
          </a:p>
          <a:p>
            <a:pPr marL="285750" indent="-285750">
              <a:spcBef>
                <a:spcPts val="600"/>
              </a:spcBef>
              <a:buSzPct val="150000"/>
              <a:buFont typeface="Arial" panose="020B0604020202020204" pitchFamily="34" charset="0"/>
              <a:buChar char="•"/>
            </a:pPr>
            <a:r>
              <a:rPr lang="en-US" dirty="0"/>
              <a:t>Mondego’s Content Creators can leave </a:t>
            </a:r>
            <a:r>
              <a:rPr lang="en-US" b="1" dirty="0">
                <a:solidFill>
                  <a:schemeClr val="bg1">
                    <a:lumMod val="75000"/>
                  </a:schemeClr>
                </a:solidFill>
                <a:highlight>
                  <a:srgbClr val="C0C0C0"/>
                </a:highlight>
              </a:rPr>
              <a:t>Comments</a:t>
            </a:r>
            <a:r>
              <a:rPr lang="en-US" dirty="0"/>
              <a:t> on specific elements on a page to give Page Designers feedback on the layout. </a:t>
            </a:r>
          </a:p>
        </p:txBody>
      </p:sp>
    </p:spTree>
    <p:extLst>
      <p:ext uri="{BB962C8B-B14F-4D97-AF65-F5344CB8AC3E}">
        <p14:creationId xmlns:p14="http://schemas.microsoft.com/office/powerpoint/2010/main" val="4189004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Web Team creates Content Pages by dragging and dropping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fragments</a:t>
            </a:r>
            <a:r>
              <a:rPr lang="en-US" dirty="0"/>
              <a:t>  and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widgets</a:t>
            </a:r>
            <a:r>
              <a:rPr lang="en-US" dirty="0"/>
              <a:t>. </a:t>
            </a:r>
          </a:p>
          <a:p>
            <a:pPr marL="285750" indent="-285750">
              <a:spcBef>
                <a:spcPts val="600"/>
              </a:spcBef>
              <a:buSzPct val="150000"/>
              <a:buFont typeface="Arial" panose="020B0604020202020204" pitchFamily="34" charset="0"/>
              <a:buChar char="•"/>
            </a:pPr>
            <a:r>
              <a:rPr lang="en-US" dirty="0"/>
              <a:t>Mondego Content creators can edit content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inline</a:t>
            </a:r>
            <a:r>
              <a:rPr lang="en-US" dirty="0"/>
              <a:t> using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Content Editing</a:t>
            </a:r>
            <a:r>
              <a:rPr lang="en-US" dirty="0"/>
              <a:t> mode, while the Page creators can manage the design and layout in </a:t>
            </a:r>
            <a:r>
              <a:rPr lang="en-US" b="1" dirty="0">
                <a:solidFill>
                  <a:schemeClr val="accent1"/>
                </a:solidFill>
                <a:highlight>
                  <a:srgbClr val="C0C0C0"/>
                </a:highlight>
              </a:rPr>
              <a:t>Page Design</a:t>
            </a:r>
            <a:r>
              <a:rPr lang="en-US" dirty="0"/>
              <a:t> mode.</a:t>
            </a:r>
          </a:p>
          <a:p>
            <a:pPr marL="285750" indent="-285750">
              <a:spcBef>
                <a:spcPts val="600"/>
              </a:spcBef>
              <a:buSzPct val="150000"/>
              <a:buFont typeface="Arial" panose="020B0604020202020204" pitchFamily="34" charset="0"/>
              <a:buChar char="•"/>
            </a:pPr>
            <a:r>
              <a:rPr lang="en-US" dirty="0"/>
              <a:t>The Mondego web team can use the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Browser</a:t>
            </a:r>
            <a:r>
              <a:rPr lang="en-US" dirty="0"/>
              <a:t> sidebar to easily navigate the hierarchical arrangement of elements, fragments, and content and to manage styles, permissions, and other settings.</a:t>
            </a:r>
          </a:p>
          <a:p>
            <a:pPr marL="285750" indent="-285750">
              <a:spcBef>
                <a:spcPts val="600"/>
              </a:spcBef>
              <a:buSzPct val="150000"/>
              <a:buFont typeface="Arial" panose="020B0604020202020204" pitchFamily="34" charset="0"/>
              <a:buChar char="•"/>
            </a:pPr>
            <a:r>
              <a:rPr lang="en-US" dirty="0"/>
              <a:t>Mondego’s Content Creators can leave </a:t>
            </a:r>
            <a:r>
              <a:rPr lang="en-US" b="1" dirty="0">
                <a:solidFill>
                  <a:schemeClr val="accent1"/>
                </a:solidFill>
                <a:highlight>
                  <a:srgbClr val="C0C0C0"/>
                </a:highlight>
              </a:rPr>
              <a:t>Comments</a:t>
            </a:r>
            <a:r>
              <a:rPr lang="en-US" dirty="0"/>
              <a:t> on specific elements on a page to give Page Designers feedback on the layout. </a:t>
            </a:r>
          </a:p>
          <a:p>
            <a:pPr marL="285750" indent="-285750">
              <a:spcBef>
                <a:spcPts val="600"/>
              </a:spcBef>
              <a:buSzPct val="150000"/>
              <a:buFont typeface="Arial" panose="020B0604020202020204" pitchFamily="34" charset="0"/>
              <a:buChar char="•"/>
            </a:pPr>
            <a:endParaRPr lang="en-US" dirty="0"/>
          </a:p>
        </p:txBody>
      </p:sp>
    </p:spTree>
    <p:extLst>
      <p:ext uri="{BB962C8B-B14F-4D97-AF65-F5344CB8AC3E}">
        <p14:creationId xmlns:p14="http://schemas.microsoft.com/office/powerpoint/2010/main" val="372980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5"/>
          <p:cNvSpPr txBox="1">
            <a:spLocks noGrp="1"/>
          </p:cNvSpPr>
          <p:nvPr>
            <p:ph type="subTitle" idx="1"/>
          </p:nvPr>
        </p:nvSpPr>
        <p:spPr>
          <a:xfrm>
            <a:off x="2244726" y="1925614"/>
            <a:ext cx="6246131" cy="2297672"/>
          </a:xfrm>
          <a:prstGeom prst="rect">
            <a:avLst/>
          </a:prstGeom>
        </p:spPr>
        <p:txBody>
          <a:bodyPr spcFirstLastPara="1" wrap="square" lIns="0" tIns="91425" rIns="0" bIns="91425" anchor="t" anchorCtr="0">
            <a:noAutofit/>
          </a:bodyPr>
          <a:lstStyle/>
          <a:p>
            <a:pPr marL="342900" lvl="0">
              <a:spcAft>
                <a:spcPts val="500"/>
              </a:spcAft>
              <a:buFont typeface="Source Sans Pro" panose="020B0503030403020204" pitchFamily="34" charset="0"/>
              <a:buChar char="◉"/>
            </a:pPr>
            <a:r>
              <a:rPr lang="en-US" sz="1600" dirty="0"/>
              <a:t>Content Pages can combine fragments and widgets to create dynamic and engaging web pages. </a:t>
            </a:r>
          </a:p>
          <a:p>
            <a:pPr marL="342900" lvl="0">
              <a:spcAft>
                <a:spcPts val="500"/>
              </a:spcAft>
              <a:buFont typeface="Source Sans Pro" panose="020B0503030403020204" pitchFamily="34" charset="0"/>
              <a:buChar char="◉"/>
            </a:pPr>
            <a:r>
              <a:rPr lang="en-US" sz="1600" dirty="0">
                <a:solidFill>
                  <a:schemeClr val="tx1"/>
                </a:solidFill>
              </a:rPr>
              <a:t>Master Pages and Style Books provide ways to ensure consistent page experiences by defining common page elements or applying a set of visual rules. </a:t>
            </a:r>
          </a:p>
          <a:p>
            <a:pPr marL="342900" lvl="0">
              <a:spcAft>
                <a:spcPts val="500"/>
              </a:spcAft>
              <a:buFont typeface="Source Sans Pro" panose="020B0503030403020204" pitchFamily="34" charset="0"/>
              <a:buChar char="◉"/>
            </a:pPr>
            <a:r>
              <a:rPr lang="en-US" sz="1600" dirty="0">
                <a:solidFill>
                  <a:schemeClr val="tx1"/>
                </a:solidFill>
              </a:rPr>
              <a:t>Experiences and Responsive Layouts help create a unique, optimized User experience on a Site.</a:t>
            </a:r>
          </a:p>
          <a:p>
            <a:pPr marL="342900" lvl="0">
              <a:spcAft>
                <a:spcPts val="500"/>
              </a:spcAft>
              <a:buFont typeface="Source Sans Pro" panose="020B0503030403020204" pitchFamily="34" charset="0"/>
              <a:buChar char="◉"/>
            </a:pPr>
            <a:r>
              <a:rPr lang="en-US" sz="1600" dirty="0">
                <a:solidFill>
                  <a:schemeClr val="tx1"/>
                </a:solidFill>
              </a:rPr>
              <a:t>Integrating Digital Signature, Click to Chat, and Automatic Translation helps improve User support on Sites. </a:t>
            </a:r>
          </a:p>
        </p:txBody>
      </p:sp>
      <p:sp>
        <p:nvSpPr>
          <p:cNvPr id="4" name="Google Shape;135;p21">
            <a:extLst>
              <a:ext uri="{FF2B5EF4-FFF2-40B4-BE49-F238E27FC236}">
                <a16:creationId xmlns:a16="http://schemas.microsoft.com/office/drawing/2014/main" id="{E9E989D9-4B1A-D849-A7E8-3DC6584E95C6}"/>
              </a:ext>
            </a:extLst>
          </p:cNvPr>
          <p:cNvSpPr txBox="1">
            <a:spLocks/>
          </p:cNvSpPr>
          <p:nvPr/>
        </p:nvSpPr>
        <p:spPr>
          <a:xfrm>
            <a:off x="2244175" y="1199488"/>
            <a:ext cx="5985300" cy="5292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ource Sans Pro"/>
              <a:buNone/>
              <a:defRPr sz="2400" b="1"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9pPr>
          </a:lstStyle>
          <a:p>
            <a:pPr defTabSz="914378">
              <a:buClr>
                <a:srgbClr val="09101D"/>
              </a:buClr>
            </a:pPr>
            <a:r>
              <a:rPr lang="en-US" dirty="0">
                <a:solidFill>
                  <a:srgbClr val="09101D"/>
                </a:solidFill>
              </a:rPr>
              <a:t>Key Module Takeaways</a:t>
            </a:r>
          </a:p>
        </p:txBody>
      </p:sp>
    </p:spTree>
    <p:extLst>
      <p:ext uri="{BB962C8B-B14F-4D97-AF65-F5344CB8AC3E}">
        <p14:creationId xmlns:p14="http://schemas.microsoft.com/office/powerpoint/2010/main" val="140775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194"/>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Create Content Pages</a:t>
            </a:r>
            <a:endParaRPr dirty="0"/>
          </a:p>
        </p:txBody>
      </p:sp>
    </p:spTree>
    <p:extLst>
      <p:ext uri="{BB962C8B-B14F-4D97-AF65-F5344CB8AC3E}">
        <p14:creationId xmlns:p14="http://schemas.microsoft.com/office/powerpoint/2010/main" val="3281275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Create Content Pages Exercise Objectives</a:t>
            </a:r>
            <a:endParaRPr dirty="0">
              <a:solidFill>
                <a:schemeClr val="tx1"/>
              </a:solidFill>
            </a:endParaRPr>
          </a:p>
        </p:txBody>
      </p:sp>
      <p:sp>
        <p:nvSpPr>
          <p:cNvPr id="136" name="Google Shape;136;p21"/>
          <p:cNvSpPr txBox="1">
            <a:spLocks noGrp="1"/>
          </p:cNvSpPr>
          <p:nvPr>
            <p:ph type="subTitle" idx="1"/>
          </p:nvPr>
        </p:nvSpPr>
        <p:spPr>
          <a:xfrm>
            <a:off x="2244175" y="1854201"/>
            <a:ext cx="5528100"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Create the Mondego Community Site</a:t>
            </a:r>
          </a:p>
          <a:p>
            <a:pPr marL="285750" lvl="0" indent="-285750">
              <a:spcBef>
                <a:spcPts val="600"/>
              </a:spcBef>
              <a:buSzPct val="150000"/>
              <a:buFont typeface="Arial" panose="020B0604020202020204" pitchFamily="34" charset="0"/>
              <a:buChar char="•"/>
            </a:pPr>
            <a:r>
              <a:rPr lang="en-US" sz="1600" dirty="0"/>
              <a:t>Add a Content Page to the Mondego Community Site</a:t>
            </a:r>
          </a:p>
          <a:p>
            <a:pPr marL="285750" lvl="0" indent="-285750">
              <a:spcBef>
                <a:spcPts val="600"/>
              </a:spcBef>
              <a:buSzPct val="150000"/>
              <a:buFont typeface="Arial" panose="020B0604020202020204" pitchFamily="34" charset="0"/>
              <a:buChar char="•"/>
            </a:pPr>
            <a:r>
              <a:rPr lang="en-US" sz="1600" dirty="0"/>
              <a:t>Edit the Content Page using the Site Content Creator Role</a:t>
            </a:r>
          </a:p>
          <a:p>
            <a:pPr marL="285750" lvl="0" indent="-285750">
              <a:spcBef>
                <a:spcPts val="600"/>
              </a:spcBef>
              <a:buSzPct val="150000"/>
              <a:buFont typeface="Arial" panose="020B0604020202020204" pitchFamily="34" charset="0"/>
              <a:buChar char="•"/>
            </a:pPr>
            <a:endParaRPr lang="en-US" sz="1600" dirty="0"/>
          </a:p>
        </p:txBody>
      </p:sp>
    </p:spTree>
    <p:extLst>
      <p:ext uri="{BB962C8B-B14F-4D97-AF65-F5344CB8AC3E}">
        <p14:creationId xmlns:p14="http://schemas.microsoft.com/office/powerpoint/2010/main" val="4087943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283464" lvl="0" indent="-342900">
              <a:spcBef>
                <a:spcPts val="600"/>
              </a:spcBef>
              <a:buFont typeface="+mj-lt"/>
              <a:buAutoNum type="arabicPeriod"/>
            </a:pPr>
            <a:r>
              <a:rPr lang="en-US" dirty="0"/>
              <a:t>Create the Mondego Community Site</a:t>
            </a:r>
          </a:p>
          <a:p>
            <a:pPr marL="283464" lvl="0" indent="-342900">
              <a:spcBef>
                <a:spcPts val="600"/>
              </a:spcBef>
              <a:buFont typeface="+mj-lt"/>
              <a:buAutoNum type="arabicPeriod"/>
            </a:pPr>
            <a:r>
              <a:rPr lang="en-US" dirty="0"/>
              <a:t>Add a Content Page to the Mondego Community Site</a:t>
            </a:r>
          </a:p>
          <a:p>
            <a:pPr marL="283464" lvl="0" indent="-342900">
              <a:spcBef>
                <a:spcPts val="600"/>
              </a:spcBef>
              <a:buFont typeface="+mj-lt"/>
              <a:buAutoNum type="arabicPeriod"/>
            </a:pPr>
            <a:r>
              <a:rPr lang="en-US" dirty="0"/>
              <a:t>Add Fragments and Widgets to the Content Page</a:t>
            </a:r>
          </a:p>
          <a:p>
            <a:pPr marL="283464" lvl="0" indent="-342900">
              <a:spcBef>
                <a:spcPts val="600"/>
              </a:spcBef>
              <a:buFont typeface="+mj-lt"/>
              <a:buAutoNum type="arabicPeriod"/>
            </a:pPr>
            <a:r>
              <a:rPr lang="en-US" dirty="0"/>
              <a:t>Configure the Slider Fragment</a:t>
            </a:r>
          </a:p>
          <a:p>
            <a:pPr marL="283464" lvl="0" indent="-342900">
              <a:spcBef>
                <a:spcPts val="600"/>
              </a:spcBef>
              <a:buFont typeface="+mj-lt"/>
              <a:buAutoNum type="arabicPeriod"/>
            </a:pPr>
            <a:r>
              <a:rPr lang="en-US" dirty="0"/>
              <a:t>Configure the Highlights Fragment</a:t>
            </a:r>
          </a:p>
          <a:p>
            <a:pPr marL="283464" lvl="0" indent="-342900">
              <a:spcBef>
                <a:spcPts val="600"/>
              </a:spcBef>
              <a:buFont typeface="+mj-lt"/>
              <a:buAutoNum type="arabicPeriod"/>
            </a:pPr>
            <a:r>
              <a:rPr lang="en-US" dirty="0"/>
              <a:t>Hide the Slider Fragment on Mobile Devices</a:t>
            </a:r>
          </a:p>
          <a:p>
            <a:pPr marL="283464" lvl="0" indent="-342900">
              <a:spcBef>
                <a:spcPts val="600"/>
              </a:spcBef>
              <a:buFont typeface="+mj-lt"/>
              <a:buAutoNum type="arabicPeriod"/>
            </a:pPr>
            <a:r>
              <a:rPr lang="en-US" dirty="0"/>
              <a:t>Configure the Asset Publisher Widget</a:t>
            </a:r>
          </a:p>
          <a:p>
            <a:pPr marL="283464" lvl="0" indent="-342900" algn="l" rtl="0">
              <a:spcBef>
                <a:spcPts val="600"/>
              </a:spcBef>
              <a:spcAft>
                <a:spcPts val="1600"/>
              </a:spcAft>
              <a:buFont typeface="+mj-lt"/>
              <a:buAutoNum type="arabicPeriod"/>
            </a:pPr>
            <a:endParaRPr dirty="0"/>
          </a:p>
        </p:txBody>
      </p:sp>
      <p:sp>
        <p:nvSpPr>
          <p:cNvPr id="112" name="Google Shape;112;p18"/>
          <p:cNvSpPr txBox="1">
            <a:spLocks noGrp="1"/>
          </p:cNvSpPr>
          <p:nvPr>
            <p:ph type="title"/>
          </p:nvPr>
        </p:nvSpPr>
        <p:spPr>
          <a:xfrm>
            <a:off x="1008185" y="864030"/>
            <a:ext cx="6318738"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Creating Content Pages Exercise Steps (1/2)</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1280630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283464" lvl="0" indent="-342900">
              <a:spcBef>
                <a:spcPts val="600"/>
              </a:spcBef>
              <a:buFont typeface="+mj-lt"/>
              <a:buAutoNum type="arabicPeriod"/>
            </a:pPr>
            <a:r>
              <a:rPr lang="en-US" dirty="0"/>
              <a:t>Add a Comment to the Slider Fragment</a:t>
            </a:r>
          </a:p>
          <a:p>
            <a:pPr marL="283464" lvl="0" indent="-342900">
              <a:spcBef>
                <a:spcPts val="600"/>
              </a:spcBef>
              <a:buFont typeface="+mj-lt"/>
              <a:buAutoNum type="arabicPeriod"/>
            </a:pPr>
            <a:r>
              <a:rPr lang="en-US" dirty="0"/>
              <a:t>Manage Mentions for the Mondego Platform</a:t>
            </a:r>
          </a:p>
          <a:p>
            <a:pPr marL="283464" lvl="0" indent="-342900">
              <a:spcBef>
                <a:spcPts val="600"/>
              </a:spcBef>
              <a:buFont typeface="+mj-lt"/>
              <a:buAutoNum type="arabicPeriod"/>
            </a:pPr>
            <a:r>
              <a:rPr lang="en-US" dirty="0"/>
              <a:t>Assign Naomi Engel the Site Content Creator Role</a:t>
            </a:r>
          </a:p>
          <a:p>
            <a:pPr marL="283464" lvl="0" indent="-342900">
              <a:spcBef>
                <a:spcPts val="600"/>
              </a:spcBef>
              <a:buFont typeface="+mj-lt"/>
              <a:buAutoNum type="arabicPeriod"/>
            </a:pPr>
            <a:r>
              <a:rPr lang="en-US" dirty="0"/>
              <a:t>Define the Site Content Creator Role Permissions</a:t>
            </a:r>
          </a:p>
          <a:p>
            <a:pPr marL="283464" lvl="0" indent="-342900">
              <a:spcBef>
                <a:spcPts val="600"/>
              </a:spcBef>
              <a:buFont typeface="+mj-lt"/>
              <a:buAutoNum type="arabicPeriod"/>
            </a:pPr>
            <a:r>
              <a:rPr lang="en-US" dirty="0"/>
              <a:t>Sign In as Naomi Engel</a:t>
            </a:r>
          </a:p>
          <a:p>
            <a:pPr marL="283464" lvl="0" indent="-342900">
              <a:spcBef>
                <a:spcPts val="600"/>
              </a:spcBef>
              <a:buFont typeface="+mj-lt"/>
              <a:buAutoNum type="arabicPeriod"/>
            </a:pPr>
            <a:r>
              <a:rPr lang="en-US" dirty="0"/>
              <a:t>Edit the Content Page as Naomi Engel</a:t>
            </a:r>
          </a:p>
          <a:p>
            <a:pPr marL="283464" lvl="0" indent="-342900">
              <a:spcBef>
                <a:spcPts val="600"/>
              </a:spcBef>
              <a:buFont typeface="+mj-lt"/>
              <a:buAutoNum type="arabicPeriod"/>
            </a:pPr>
            <a:r>
              <a:rPr lang="en-US" dirty="0"/>
              <a:t>Add Images to the Highlights Fragment</a:t>
            </a:r>
          </a:p>
          <a:p>
            <a:pPr marL="283464" lvl="0" indent="-342900" algn="l" rtl="0">
              <a:spcBef>
                <a:spcPts val="600"/>
              </a:spcBef>
              <a:spcAft>
                <a:spcPts val="1600"/>
              </a:spcAft>
              <a:buFont typeface="+mj-lt"/>
              <a:buAutoNum type="arabicPeriod"/>
            </a:pPr>
            <a:endParaRPr dirty="0"/>
          </a:p>
        </p:txBody>
      </p:sp>
      <p:sp>
        <p:nvSpPr>
          <p:cNvPr id="112" name="Google Shape;112;p18"/>
          <p:cNvSpPr txBox="1">
            <a:spLocks noGrp="1"/>
          </p:cNvSpPr>
          <p:nvPr>
            <p:ph type="title"/>
          </p:nvPr>
        </p:nvSpPr>
        <p:spPr>
          <a:xfrm>
            <a:off x="1008185" y="864030"/>
            <a:ext cx="6318738"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Creating Content Pages Exercise Steps (2/2)</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273344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283464" lvl="0" indent="-283464">
              <a:spcBef>
                <a:spcPts val="600"/>
              </a:spcBef>
              <a:buFont typeface="+mj-lt"/>
              <a:buAutoNum type="arabicPeriod"/>
            </a:pPr>
            <a:r>
              <a:rPr lang="en-US" dirty="0"/>
              <a:t>Add two more Content Pages, called "Join the Community" and "FAQ." Add at least two Fragments of your choice to each page and adjust the settings for at least one fragment to Hide or Show on different devices. </a:t>
            </a:r>
          </a:p>
          <a:p>
            <a:pPr marL="283464" lvl="0" indent="-283464">
              <a:spcBef>
                <a:spcPts val="600"/>
              </a:spcBef>
              <a:buFont typeface="+mj-lt"/>
              <a:buAutoNum type="arabicPeriod"/>
            </a:pPr>
            <a:r>
              <a:rPr lang="en-US" dirty="0"/>
              <a:t>Grant the Site Content Creator Role to another User and edit the Fragments of the Welcome Page as that User. Add text to the three paragraph elements in the Highlights Fragment. </a:t>
            </a:r>
          </a:p>
        </p:txBody>
      </p:sp>
      <p:sp>
        <p:nvSpPr>
          <p:cNvPr id="112" name="Google Shape;112;p18"/>
          <p:cNvSpPr txBox="1">
            <a:spLocks noGrp="1"/>
          </p:cNvSpPr>
          <p:nvPr>
            <p:ph type="title"/>
          </p:nvPr>
        </p:nvSpPr>
        <p:spPr>
          <a:xfrm>
            <a:off x="1008184" y="864030"/>
            <a:ext cx="7232301"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Creating Content Pages Bonus Exercises</a:t>
            </a:r>
            <a:endParaRPr dirty="0">
              <a:solidFill>
                <a:schemeClr val="tx1"/>
              </a:solidFill>
            </a:endParaRPr>
          </a:p>
        </p:txBody>
      </p:sp>
    </p:spTree>
    <p:extLst>
      <p:ext uri="{BB962C8B-B14F-4D97-AF65-F5344CB8AC3E}">
        <p14:creationId xmlns:p14="http://schemas.microsoft.com/office/powerpoint/2010/main" val="4123911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465900"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Using Master Page Templates and Style Books</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6317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2" y="1373420"/>
            <a:ext cx="3714300"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b="1" dirty="0"/>
              <a:t>Master Page Templates </a:t>
            </a:r>
            <a:r>
              <a:rPr lang="en-US" dirty="0"/>
              <a:t>are a way to define common Page elements with Fragments </a:t>
            </a:r>
          </a:p>
          <a:p>
            <a:pPr marL="285750" indent="-285750">
              <a:spcBef>
                <a:spcPts val="600"/>
              </a:spcBef>
              <a:buSzPct val="150000"/>
              <a:buFont typeface="Arial" panose="020B0604020202020204" pitchFamily="34" charset="0"/>
              <a:buChar char="•"/>
            </a:pPr>
            <a:r>
              <a:rPr lang="en-US" dirty="0"/>
              <a:t>Master Pages remove the need to deploy plugins to maintain and manage elements like Headers and Footers</a:t>
            </a:r>
          </a:p>
          <a:p>
            <a:pPr marL="285750" indent="-285750">
              <a:spcBef>
                <a:spcPts val="600"/>
              </a:spcBef>
              <a:buSzPct val="150000"/>
              <a:buFont typeface="Arial" panose="020B0604020202020204" pitchFamily="34" charset="0"/>
              <a:buChar char="•"/>
            </a:pPr>
            <a:r>
              <a:rPr lang="en-US" dirty="0"/>
              <a:t>Every Page and Page Template on a Site must be associated with a Master Page Template</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Master Page Templates</a:t>
            </a:r>
            <a:endParaRPr dirty="0"/>
          </a:p>
        </p:txBody>
      </p:sp>
      <p:pic>
        <p:nvPicPr>
          <p:cNvPr id="5" name="Google Shape;115;p18">
            <a:extLst>
              <a:ext uri="{FF2B5EF4-FFF2-40B4-BE49-F238E27FC236}">
                <a16:creationId xmlns:a16="http://schemas.microsoft.com/office/drawing/2014/main" id="{56D409E9-B65B-3B4D-9CFA-A8D193F81B8D}"/>
              </a:ext>
            </a:extLst>
          </p:cNvPr>
          <p:cNvPicPr preferRelativeResize="0">
            <a:picLocks noChangeAspect="1"/>
          </p:cNvPicPr>
          <p:nvPr/>
        </p:nvPicPr>
        <p:blipFill>
          <a:blip r:embed="rId3"/>
          <a:srcRect/>
          <a:stretch/>
        </p:blipFill>
        <p:spPr>
          <a:xfrm>
            <a:off x="4572000" y="1694238"/>
            <a:ext cx="4401889" cy="2193028"/>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867940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358937" y="1373420"/>
            <a:ext cx="3988620"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Custom Master Page Templates are created from the Design section of the </a:t>
            </a:r>
            <a:r>
              <a:rPr lang="en-US" i="1" dirty="0"/>
              <a:t>Site Menu</a:t>
            </a:r>
            <a:endParaRPr lang="en-US" dirty="0"/>
          </a:p>
          <a:p>
            <a:pPr marL="285750" indent="-285750">
              <a:spcBef>
                <a:spcPts val="600"/>
              </a:spcBef>
              <a:buSzPct val="150000"/>
              <a:buFont typeface="Arial" panose="020B0604020202020204" pitchFamily="34" charset="0"/>
              <a:buChar char="•"/>
            </a:pPr>
            <a:r>
              <a:rPr lang="en-US" dirty="0"/>
              <a:t>Page Fragments designated as common elements can be dragged-and-dropped onto the page</a:t>
            </a:r>
          </a:p>
          <a:p>
            <a:pPr marL="285750" indent="-285750">
              <a:spcBef>
                <a:spcPts val="600"/>
              </a:spcBef>
              <a:buSzPct val="150000"/>
              <a:buFont typeface="Arial" panose="020B0604020202020204" pitchFamily="34" charset="0"/>
              <a:buChar char="•"/>
            </a:pPr>
            <a:r>
              <a:rPr lang="en-US" dirty="0"/>
              <a:t>The Drop Zone defines where elements will be added when Pages use the Master</a:t>
            </a:r>
          </a:p>
          <a:p>
            <a:pPr marL="285750" indent="-285750">
              <a:spcBef>
                <a:spcPts val="600"/>
              </a:spcBef>
              <a:buSzPct val="150000"/>
              <a:buFont typeface="Arial" panose="020B0604020202020204" pitchFamily="34" charset="0"/>
              <a:buChar char="•"/>
            </a:pPr>
            <a:r>
              <a:rPr lang="en-US" dirty="0"/>
              <a:t>The </a:t>
            </a:r>
            <a:r>
              <a:rPr lang="en-US" i="1" dirty="0"/>
              <a:t>Configure Allowed Fragments </a:t>
            </a:r>
            <a:r>
              <a:rPr lang="en-US" dirty="0"/>
              <a:t>button is used to specify which types of Fragments can be added</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Creating Master Page Templates</a:t>
            </a:r>
            <a:endParaRPr dirty="0"/>
          </a:p>
        </p:txBody>
      </p:sp>
      <p:pic>
        <p:nvPicPr>
          <p:cNvPr id="6" name="Google Shape;115;p18">
            <a:extLst>
              <a:ext uri="{FF2B5EF4-FFF2-40B4-BE49-F238E27FC236}">
                <a16:creationId xmlns:a16="http://schemas.microsoft.com/office/drawing/2014/main" id="{5D1486D3-8621-F14D-AA0D-4BE5CF309CAF}"/>
              </a:ext>
            </a:extLst>
          </p:cNvPr>
          <p:cNvPicPr preferRelativeResize="0">
            <a:picLocks noChangeAspect="1"/>
          </p:cNvPicPr>
          <p:nvPr/>
        </p:nvPicPr>
        <p:blipFill>
          <a:blip r:embed="rId3"/>
          <a:srcRect/>
          <a:stretch/>
        </p:blipFill>
        <p:spPr>
          <a:xfrm>
            <a:off x="4636478" y="1619250"/>
            <a:ext cx="4234707" cy="2673350"/>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07785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3420"/>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b="1" dirty="0"/>
              <a:t>Style Books </a:t>
            </a:r>
            <a:r>
              <a:rPr lang="en-US" dirty="0"/>
              <a:t>provide a way to alter general aspects of a Site’s look-and-feel without implementing a new Theme, such as:</a:t>
            </a:r>
          </a:p>
          <a:p>
            <a:pPr marL="742950" lvl="1" indent="-285750">
              <a:spcBef>
                <a:spcPts val="600"/>
              </a:spcBef>
              <a:buSzPct val="88000"/>
              <a:buFont typeface="Courier New" panose="02070309020205020404" pitchFamily="49" charset="0"/>
              <a:buChar char="o"/>
            </a:pPr>
            <a:r>
              <a:rPr lang="en-US" sz="1600" dirty="0"/>
              <a:t>Color Scheme</a:t>
            </a:r>
          </a:p>
          <a:p>
            <a:pPr marL="742950" lvl="1" indent="-285750">
              <a:spcBef>
                <a:spcPts val="600"/>
              </a:spcBef>
              <a:buSzPct val="88000"/>
              <a:buFont typeface="Courier New" panose="02070309020205020404" pitchFamily="49" charset="0"/>
              <a:buChar char="o"/>
            </a:pPr>
            <a:r>
              <a:rPr lang="en-US" sz="1600" dirty="0"/>
              <a:t>Spacing</a:t>
            </a:r>
          </a:p>
          <a:p>
            <a:pPr marL="742950" lvl="1" indent="-285750">
              <a:spcBef>
                <a:spcPts val="600"/>
              </a:spcBef>
              <a:buSzPct val="88000"/>
              <a:buFont typeface="Courier New" panose="02070309020205020404" pitchFamily="49" charset="0"/>
              <a:buChar char="o"/>
            </a:pPr>
            <a:r>
              <a:rPr lang="en-US" sz="1600" dirty="0"/>
              <a:t>Layout</a:t>
            </a:r>
          </a:p>
          <a:p>
            <a:pPr marL="742950" lvl="1" indent="-285750">
              <a:spcBef>
                <a:spcPts val="600"/>
              </a:spcBef>
              <a:buSzPct val="88000"/>
              <a:buFont typeface="Courier New" panose="02070309020205020404" pitchFamily="49" charset="0"/>
              <a:buChar char="o"/>
            </a:pPr>
            <a:r>
              <a:rPr lang="en-US" sz="1600" dirty="0"/>
              <a:t>Fonts</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Style Books</a:t>
            </a:r>
            <a:endParaRPr dirty="0"/>
          </a:p>
        </p:txBody>
      </p:sp>
      <p:pic>
        <p:nvPicPr>
          <p:cNvPr id="6" name="Google Shape;115;p18">
            <a:extLst>
              <a:ext uri="{FF2B5EF4-FFF2-40B4-BE49-F238E27FC236}">
                <a16:creationId xmlns:a16="http://schemas.microsoft.com/office/drawing/2014/main" id="{5D38D808-7854-AD4E-9D0A-409F6B3CAEC6}"/>
              </a:ext>
            </a:extLst>
          </p:cNvPr>
          <p:cNvPicPr preferRelativeResize="0">
            <a:picLocks noChangeAspect="1"/>
          </p:cNvPicPr>
          <p:nvPr/>
        </p:nvPicPr>
        <p:blipFill rotWithShape="1">
          <a:blip r:embed="rId3"/>
          <a:srcRect t="-175" b="33"/>
          <a:stretch/>
        </p:blipFill>
        <p:spPr>
          <a:xfrm>
            <a:off x="4572001" y="1619250"/>
            <a:ext cx="4281488" cy="2306183"/>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412266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Use Case Example: Creating the Mondego Style</a:t>
            </a:r>
            <a:endParaRPr dirty="0"/>
          </a:p>
        </p:txBody>
      </p:sp>
      <p:sp>
        <p:nvSpPr>
          <p:cNvPr id="105" name="Google Shape;105;p17"/>
          <p:cNvSpPr txBox="1">
            <a:spLocks noGrp="1"/>
          </p:cNvSpPr>
          <p:nvPr>
            <p:ph type="body" idx="1"/>
          </p:nvPr>
        </p:nvSpPr>
        <p:spPr>
          <a:xfrm>
            <a:off x="890953" y="1390464"/>
            <a:ext cx="7362094" cy="2197786"/>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To create a unique Mondego style and apply it across all pages on the Site, the Mondego web and design teams:</a:t>
            </a:r>
          </a:p>
          <a:p>
            <a:pPr marL="742950" lvl="1" indent="-285750">
              <a:spcBef>
                <a:spcPts val="600"/>
              </a:spcBef>
              <a:buSzPct val="88000"/>
              <a:buFont typeface="Courier New" panose="02070309020205020404" pitchFamily="49" charset="0"/>
              <a:buChar char="o"/>
            </a:pPr>
            <a:r>
              <a:rPr lang="en-US" sz="1600" dirty="0"/>
              <a:t>Design a set of Master Page Templates to standardize the appearance of different kinds of pages  across the Site</a:t>
            </a:r>
          </a:p>
          <a:p>
            <a:pPr marL="742950" lvl="1" indent="-285750">
              <a:spcBef>
                <a:spcPts val="600"/>
              </a:spcBef>
              <a:buSzPct val="88000"/>
              <a:buFont typeface="Courier New" panose="02070309020205020404" pitchFamily="49" charset="0"/>
              <a:buChar char="o"/>
            </a:pPr>
            <a:r>
              <a:rPr lang="en-US" sz="1600" dirty="0"/>
              <a:t>Design a Mondego Color Scheme and Style and create a Style Book to implement the Style across all Pages on the Site </a:t>
            </a:r>
          </a:p>
          <a:p>
            <a:pPr marL="285750" indent="-285750">
              <a:spcBef>
                <a:spcPts val="600"/>
              </a:spcBef>
              <a:buSzPct val="150000"/>
              <a:buFont typeface="Arial" panose="020B0604020202020204" pitchFamily="34" charset="0"/>
              <a:buChar char="•"/>
            </a:pPr>
            <a:r>
              <a:rPr lang="en-US" dirty="0"/>
              <a:t>With Master Page Templates and Style Books, the team can complete these design tasks without leaving the Liferay DXP UI. </a:t>
            </a:r>
          </a:p>
        </p:txBody>
      </p:sp>
    </p:spTree>
    <p:extLst>
      <p:ext uri="{BB962C8B-B14F-4D97-AF65-F5344CB8AC3E}">
        <p14:creationId xmlns:p14="http://schemas.microsoft.com/office/powerpoint/2010/main" val="303689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36209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Exercise Prerequisites (1/2)</a:t>
            </a:r>
            <a:endParaRPr dirty="0"/>
          </a:p>
        </p:txBody>
      </p:sp>
      <p:sp>
        <p:nvSpPr>
          <p:cNvPr id="105" name="Google Shape;105;p17"/>
          <p:cNvSpPr txBox="1">
            <a:spLocks noGrp="1"/>
          </p:cNvSpPr>
          <p:nvPr>
            <p:ph type="body" idx="1"/>
          </p:nvPr>
        </p:nvSpPr>
        <p:spPr>
          <a:xfrm>
            <a:off x="890953" y="1378589"/>
            <a:ext cx="7362094" cy="2747782"/>
          </a:xfrm>
          <a:prstGeom prst="rect">
            <a:avLst/>
          </a:prstGeom>
        </p:spPr>
        <p:txBody>
          <a:bodyPr spcFirstLastPara="1" wrap="square" lIns="0" tIns="91425" rIns="0" bIns="91425" anchor="t" anchorCtr="0">
            <a:noAutofit/>
          </a:bodyPr>
          <a:lstStyle/>
          <a:p>
            <a:pPr marL="283464" fontAlgn="base">
              <a:lnSpc>
                <a:spcPct val="114000"/>
              </a:lnSpc>
              <a:spcBef>
                <a:spcPts val="600"/>
              </a:spcBef>
              <a:buSzPct val="150000"/>
              <a:buFont typeface="Arial" panose="020B0604020202020204" pitchFamily="34" charset="0"/>
              <a:buChar char="•"/>
            </a:pPr>
            <a:r>
              <a:rPr lang="en-US" dirty="0"/>
              <a:t>Unzipped module exercise files in the following folder structure:</a:t>
            </a:r>
          </a:p>
          <a:p>
            <a:pPr lvl="1" fontAlgn="base">
              <a:lnSpc>
                <a:spcPct val="114000"/>
              </a:lnSpc>
              <a:spcBef>
                <a:spcPts val="600"/>
              </a:spcBef>
            </a:pPr>
            <a:r>
              <a:rPr lang="en-US" sz="1600" dirty="0"/>
              <a:t>Windows: C:\liferay </a:t>
            </a:r>
          </a:p>
          <a:p>
            <a:pPr lvl="1" fontAlgn="base">
              <a:lnSpc>
                <a:spcPct val="114000"/>
              </a:lnSpc>
              <a:spcBef>
                <a:spcPts val="600"/>
              </a:spcBef>
            </a:pPr>
            <a:r>
              <a:rPr lang="en-US" sz="1600" dirty="0"/>
              <a:t>Unix Systems: [user-home]/</a:t>
            </a:r>
            <a:r>
              <a:rPr lang="en-US" sz="1600" dirty="0" err="1"/>
              <a:t>liferay</a:t>
            </a:r>
            <a:endParaRPr lang="en-US" sz="1600" dirty="0"/>
          </a:p>
          <a:p>
            <a:pPr marL="283464" fontAlgn="base">
              <a:lnSpc>
                <a:spcPct val="114000"/>
              </a:lnSpc>
              <a:spcBef>
                <a:spcPts val="600"/>
              </a:spcBef>
              <a:buSzPct val="150000"/>
              <a:buFont typeface="Arial" panose="020B0604020202020204" pitchFamily="34" charset="0"/>
              <a:buChar char="•"/>
            </a:pPr>
            <a:r>
              <a:rPr lang="en-US" dirty="0"/>
              <a:t>Liferay DXP 7.4 set up and running</a:t>
            </a:r>
          </a:p>
          <a:p>
            <a:pPr lvl="1" fontAlgn="base">
              <a:lnSpc>
                <a:spcPct val="114000"/>
              </a:lnSpc>
              <a:spcBef>
                <a:spcPts val="600"/>
              </a:spcBef>
            </a:pPr>
            <a:r>
              <a:rPr lang="en-US" sz="1600" dirty="0"/>
              <a:t>If you have not started your Liferay instance yet, set it up with the following basic configuration: </a:t>
            </a:r>
          </a:p>
          <a:p>
            <a:pPr lvl="1" fontAlgn="base">
              <a:lnSpc>
                <a:spcPct val="114000"/>
              </a:lnSpc>
              <a:spcBef>
                <a:spcPts val="600"/>
              </a:spcBef>
            </a:pPr>
            <a:endParaRPr lang="en-US" sz="1600" dirty="0"/>
          </a:p>
          <a:p>
            <a:pPr lvl="1" fontAlgn="base">
              <a:lnSpc>
                <a:spcPct val="114000"/>
              </a:lnSpc>
              <a:spcBef>
                <a:spcPts val="600"/>
              </a:spcBef>
            </a:pPr>
            <a:endParaRPr lang="en-US" sz="1600" dirty="0"/>
          </a:p>
          <a:p>
            <a:pPr lvl="1" fontAlgn="base">
              <a:lnSpc>
                <a:spcPct val="114000"/>
              </a:lnSpc>
              <a:spcBef>
                <a:spcPts val="600"/>
              </a:spcBef>
            </a:pPr>
            <a:r>
              <a:rPr lang="en-US" sz="1600" dirty="0"/>
              <a:t>You should also have at least one additional User, Naomi Engel, created. </a:t>
            </a:r>
          </a:p>
          <a:p>
            <a:pPr marL="596900" lvl="1" indent="0" fontAlgn="base">
              <a:lnSpc>
                <a:spcPct val="114000"/>
              </a:lnSpc>
              <a:spcBef>
                <a:spcPts val="600"/>
              </a:spcBef>
              <a:buNone/>
            </a:pPr>
            <a:endParaRPr lang="en-US" sz="1600" dirty="0"/>
          </a:p>
          <a:p>
            <a:pPr lvl="1" fontAlgn="base">
              <a:lnSpc>
                <a:spcPct val="114000"/>
              </a:lnSpc>
              <a:spcBef>
                <a:spcPts val="600"/>
              </a:spcBef>
            </a:pPr>
            <a:endParaRPr lang="en-US" sz="1600" dirty="0"/>
          </a:p>
        </p:txBody>
      </p:sp>
      <p:sp>
        <p:nvSpPr>
          <p:cNvPr id="4" name="TextBox 3">
            <a:extLst>
              <a:ext uri="{FF2B5EF4-FFF2-40B4-BE49-F238E27FC236}">
                <a16:creationId xmlns:a16="http://schemas.microsoft.com/office/drawing/2014/main" id="{3FAFE8A5-F097-6540-8F67-F288D946E319}"/>
              </a:ext>
            </a:extLst>
          </p:cNvPr>
          <p:cNvSpPr txBox="1"/>
          <p:nvPr/>
        </p:nvSpPr>
        <p:spPr>
          <a:xfrm>
            <a:off x="1713053" y="3555736"/>
            <a:ext cx="6539994" cy="1446037"/>
          </a:xfrm>
          <a:prstGeom prst="rect">
            <a:avLst/>
          </a:prstGeom>
          <a:noFill/>
        </p:spPr>
        <p:txBody>
          <a:bodyPr wrap="square" numCol="2" rtlCol="0">
            <a:spAutoFit/>
          </a:bodyPr>
          <a:lstStyle/>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Portal Name: Mondego</a:t>
            </a: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First Name: Test</a:t>
            </a:r>
          </a:p>
          <a:p>
            <a:pPr marL="457200" lvl="2" indent="-317500" fontAlgn="base">
              <a:lnSpc>
                <a:spcPct val="114000"/>
              </a:lnSpc>
              <a:spcBef>
                <a:spcPts val="600"/>
              </a:spcBef>
              <a:buClr>
                <a:srgbClr val="09101D"/>
              </a:buClr>
              <a:buSzPts val="1400"/>
              <a:buFont typeface="Wingdings" pitchFamily="2" charset="2"/>
              <a:buChar char="§"/>
            </a:pPr>
            <a:endParaRPr lang="en-US" sz="1600" dirty="0">
              <a:solidFill>
                <a:srgbClr val="09101D"/>
              </a:solidFill>
              <a:latin typeface="Source Sans Pro"/>
              <a:ea typeface="Source Sans Pro"/>
              <a:sym typeface="Source Sans Pro"/>
            </a:endParaRPr>
          </a:p>
          <a:p>
            <a:pPr marL="139700" lvl="2" fontAlgn="base">
              <a:lnSpc>
                <a:spcPct val="114000"/>
              </a:lnSpc>
              <a:spcBef>
                <a:spcPts val="600"/>
              </a:spcBef>
              <a:buClr>
                <a:srgbClr val="09101D"/>
              </a:buClr>
              <a:buSzPts val="1400"/>
            </a:pPr>
            <a:endParaRPr lang="en-US" sz="1600" dirty="0">
              <a:solidFill>
                <a:srgbClr val="09101D"/>
              </a:solidFill>
              <a:latin typeface="Source Sans Pro"/>
              <a:ea typeface="Source Sans Pro"/>
              <a:sym typeface="Source Sans Pro"/>
            </a:endParaRP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Last Name: Test</a:t>
            </a: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Email: </a:t>
            </a:r>
            <a:r>
              <a:rPr lang="en-US" sz="1600" dirty="0">
                <a:solidFill>
                  <a:srgbClr val="09101D"/>
                </a:solidFill>
                <a:latin typeface="Source Sans Pro"/>
                <a:ea typeface="Source Sans Pro"/>
                <a:sym typeface="Source Sans Pro"/>
                <a:hlinkClick r:id="rId3"/>
              </a:rPr>
              <a:t>test@modego.com</a:t>
            </a:r>
            <a:r>
              <a:rPr lang="en-US" sz="1600" dirty="0">
                <a:solidFill>
                  <a:srgbClr val="09101D"/>
                </a:solidFill>
                <a:latin typeface="Source Sans Pro"/>
                <a:ea typeface="Source Sans Pro"/>
                <a:sym typeface="Source Sans Pro"/>
              </a:rPr>
              <a:t>  </a:t>
            </a:r>
          </a:p>
          <a:p>
            <a:pPr marL="457200"/>
            <a:endParaRPr lang="en-US" dirty="0"/>
          </a:p>
        </p:txBody>
      </p:sp>
    </p:spTree>
    <p:extLst>
      <p:ext uri="{BB962C8B-B14F-4D97-AF65-F5344CB8AC3E}">
        <p14:creationId xmlns:p14="http://schemas.microsoft.com/office/powerpoint/2010/main" val="3915150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Mondego’s web team can create </a:t>
            </a:r>
            <a:r>
              <a:rPr lang="en-US" dirty="0">
                <a:highlight>
                  <a:srgbClr val="C0C0C0"/>
                </a:highlight>
              </a:rPr>
              <a:t> </a:t>
            </a:r>
            <a:r>
              <a:rPr lang="en-US" b="1" dirty="0">
                <a:solidFill>
                  <a:schemeClr val="bg1">
                    <a:lumMod val="75000"/>
                  </a:schemeClr>
                </a:solidFill>
                <a:highlight>
                  <a:srgbClr val="C0C0C0"/>
                </a:highlight>
              </a:rPr>
              <a:t>Master Page Templates</a:t>
            </a:r>
            <a:r>
              <a:rPr lang="en-US" dirty="0"/>
              <a:t>, which define common groups of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fragments</a:t>
            </a:r>
            <a:r>
              <a:rPr lang="en-US" dirty="0"/>
              <a:t> for all Site pages.</a:t>
            </a:r>
          </a:p>
          <a:p>
            <a:pPr marL="285750" indent="-285750">
              <a:spcBef>
                <a:spcPts val="600"/>
              </a:spcBef>
              <a:buSzPct val="150000"/>
              <a:buFont typeface="Arial" panose="020B0604020202020204" pitchFamily="34" charset="0"/>
              <a:buChar char="•"/>
            </a:pPr>
            <a:r>
              <a:rPr lang="en-US" dirty="0"/>
              <a:t>All Mondego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pages</a:t>
            </a:r>
            <a:r>
              <a:rPr lang="en-US" dirty="0"/>
              <a:t> and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page templates</a:t>
            </a:r>
            <a:r>
              <a:rPr lang="en-US" dirty="0">
                <a:solidFill>
                  <a:schemeClr val="bg1">
                    <a:lumMod val="75000"/>
                  </a:schemeClr>
                </a:solidFill>
              </a:rPr>
              <a:t> </a:t>
            </a:r>
            <a:r>
              <a:rPr lang="en-US" dirty="0"/>
              <a:t>on a Site must be associated with a Master Page Template, even if that template is the default, </a:t>
            </a:r>
            <a:r>
              <a:rPr lang="en-US" b="1" dirty="0">
                <a:solidFill>
                  <a:schemeClr val="bg1">
                    <a:lumMod val="75000"/>
                  </a:schemeClr>
                </a:solidFill>
                <a:highlight>
                  <a:srgbClr val="C0C0C0"/>
                </a:highlight>
              </a:rPr>
              <a:t>Blank</a:t>
            </a:r>
            <a:r>
              <a:rPr lang="en-US" dirty="0"/>
              <a:t>.</a:t>
            </a:r>
          </a:p>
          <a:p>
            <a:pPr marL="285750" indent="-285750">
              <a:spcBef>
                <a:spcPts val="600"/>
              </a:spcBef>
              <a:buSzPct val="150000"/>
              <a:buFont typeface="Arial" panose="020B0604020202020204" pitchFamily="34" charset="0"/>
              <a:buChar char="•"/>
            </a:pPr>
            <a:r>
              <a:rPr lang="en-US" b="1" dirty="0">
                <a:solidFill>
                  <a:schemeClr val="bg1">
                    <a:lumMod val="75000"/>
                  </a:schemeClr>
                </a:solidFill>
                <a:highlight>
                  <a:srgbClr val="C0C0C0"/>
                </a:highlight>
              </a:rPr>
              <a:t>Style Books</a:t>
            </a:r>
            <a:r>
              <a:rPr lang="en-US" dirty="0">
                <a:solidFill>
                  <a:schemeClr val="bg1">
                    <a:lumMod val="75000"/>
                  </a:schemeClr>
                </a:solidFill>
                <a:highlight>
                  <a:srgbClr val="C0C0C0"/>
                </a:highlight>
              </a:rPr>
              <a:t> </a:t>
            </a:r>
            <a:r>
              <a:rPr lang="en-US" dirty="0"/>
              <a:t>provide a way to alter Mondego’s Site aesthetics from within Liferay DXP’s UI without needing to deploy a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theme</a:t>
            </a:r>
            <a:r>
              <a:rPr lang="en-US" dirty="0"/>
              <a:t>, allowing the web team to manage color, fonts, and other design elements.  </a:t>
            </a:r>
          </a:p>
          <a:p>
            <a:pPr marL="285750" indent="-285750">
              <a:spcBef>
                <a:spcPts val="600"/>
              </a:spcBef>
              <a:buSzPct val="150000"/>
              <a:buFont typeface="Arial" panose="020B0604020202020204" pitchFamily="34" charset="0"/>
              <a:buChar char="•"/>
            </a:pPr>
            <a:endParaRPr lang="en-US" dirty="0"/>
          </a:p>
        </p:txBody>
      </p:sp>
    </p:spTree>
    <p:extLst>
      <p:ext uri="{BB962C8B-B14F-4D97-AF65-F5344CB8AC3E}">
        <p14:creationId xmlns:p14="http://schemas.microsoft.com/office/powerpoint/2010/main" val="854053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Mondego’s web team can create </a:t>
            </a:r>
            <a:r>
              <a:rPr lang="en-US" dirty="0">
                <a:highlight>
                  <a:srgbClr val="C0C0C0"/>
                </a:highlight>
              </a:rPr>
              <a:t> </a:t>
            </a:r>
            <a:r>
              <a:rPr lang="en-US" b="1" dirty="0">
                <a:solidFill>
                  <a:schemeClr val="accent1"/>
                </a:solidFill>
                <a:highlight>
                  <a:srgbClr val="C0C0C0"/>
                </a:highlight>
              </a:rPr>
              <a:t>Master Page Templates</a:t>
            </a:r>
            <a:r>
              <a:rPr lang="en-US" dirty="0"/>
              <a:t>, which define common groups of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fragments</a:t>
            </a:r>
            <a:r>
              <a:rPr lang="en-US" dirty="0"/>
              <a:t> for all Site pages.</a:t>
            </a:r>
          </a:p>
          <a:p>
            <a:pPr marL="285750" indent="-285750">
              <a:spcBef>
                <a:spcPts val="600"/>
              </a:spcBef>
              <a:buSzPct val="150000"/>
              <a:buFont typeface="Arial" panose="020B0604020202020204" pitchFamily="34" charset="0"/>
              <a:buChar char="•"/>
            </a:pPr>
            <a:r>
              <a:rPr lang="en-US" dirty="0"/>
              <a:t>All Mondego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pages</a:t>
            </a:r>
            <a:r>
              <a:rPr lang="en-US" dirty="0"/>
              <a:t> and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page templates</a:t>
            </a:r>
            <a:r>
              <a:rPr lang="en-US" dirty="0"/>
              <a:t> on a Site must be associated with a Master Page Template, even if that template is the default, </a:t>
            </a:r>
            <a:r>
              <a:rPr lang="en-US" b="1" dirty="0">
                <a:solidFill>
                  <a:schemeClr val="accent1"/>
                </a:solidFill>
                <a:highlight>
                  <a:srgbClr val="C0C0C0"/>
                </a:highlight>
              </a:rPr>
              <a:t>Blank</a:t>
            </a:r>
            <a:r>
              <a:rPr lang="en-US" dirty="0"/>
              <a:t>.</a:t>
            </a:r>
          </a:p>
          <a:p>
            <a:pPr marL="285750" indent="-285750">
              <a:spcBef>
                <a:spcPts val="600"/>
              </a:spcBef>
              <a:buSzPct val="150000"/>
              <a:buFont typeface="Arial" panose="020B0604020202020204" pitchFamily="34" charset="0"/>
              <a:buChar char="•"/>
            </a:pPr>
            <a:r>
              <a:rPr lang="en-US" b="1" dirty="0">
                <a:solidFill>
                  <a:schemeClr val="accent1"/>
                </a:solidFill>
                <a:highlight>
                  <a:srgbClr val="C0C0C0"/>
                </a:highlight>
              </a:rPr>
              <a:t>Style Books</a:t>
            </a:r>
            <a:r>
              <a:rPr lang="en-US" dirty="0"/>
              <a:t> provide a way to alter Mondego’s Site aesthetics from within Liferay DXP’s UI without needing to deploy a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theme</a:t>
            </a:r>
            <a:r>
              <a:rPr lang="en-US" dirty="0"/>
              <a:t>, allowing the web team to manage color, fonts, and other design elements.  </a:t>
            </a:r>
          </a:p>
          <a:p>
            <a:pPr marL="285750" indent="-285750">
              <a:spcBef>
                <a:spcPts val="600"/>
              </a:spcBef>
              <a:buSzPct val="150000"/>
              <a:buFont typeface="Arial" panose="020B0604020202020204" pitchFamily="34" charset="0"/>
              <a:buChar char="•"/>
            </a:pPr>
            <a:endParaRPr lang="en-US" dirty="0"/>
          </a:p>
        </p:txBody>
      </p:sp>
    </p:spTree>
    <p:extLst>
      <p:ext uri="{BB962C8B-B14F-4D97-AF65-F5344CB8AC3E}">
        <p14:creationId xmlns:p14="http://schemas.microsoft.com/office/powerpoint/2010/main" val="3749935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194"/>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Establish Site Aesthetics</a:t>
            </a:r>
            <a:endParaRPr dirty="0"/>
          </a:p>
        </p:txBody>
      </p:sp>
    </p:spTree>
    <p:extLst>
      <p:ext uri="{BB962C8B-B14F-4D97-AF65-F5344CB8AC3E}">
        <p14:creationId xmlns:p14="http://schemas.microsoft.com/office/powerpoint/2010/main" val="2958035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Establish Site Aesthetics Exercise Objectives</a:t>
            </a:r>
            <a:endParaRPr dirty="0">
              <a:solidFill>
                <a:schemeClr val="tx1"/>
              </a:solidFill>
            </a:endParaRPr>
          </a:p>
        </p:txBody>
      </p:sp>
      <p:sp>
        <p:nvSpPr>
          <p:cNvPr id="136" name="Google Shape;136;p21"/>
          <p:cNvSpPr txBox="1">
            <a:spLocks noGrp="1"/>
          </p:cNvSpPr>
          <p:nvPr>
            <p:ph type="subTitle" idx="1"/>
          </p:nvPr>
        </p:nvSpPr>
        <p:spPr>
          <a:xfrm>
            <a:off x="2244175" y="1854201"/>
            <a:ext cx="5528100"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Create a Master Page Template for the Mondego Community Site</a:t>
            </a:r>
          </a:p>
          <a:p>
            <a:pPr marL="285750" lvl="0" indent="-285750">
              <a:spcBef>
                <a:spcPts val="600"/>
              </a:spcBef>
              <a:buSzPct val="150000"/>
              <a:buFont typeface="Arial" panose="020B0604020202020204" pitchFamily="34" charset="0"/>
              <a:buChar char="•"/>
            </a:pPr>
            <a:r>
              <a:rPr lang="en-US" sz="1600" dirty="0"/>
              <a:t>Create a Style Book for the Mondego Community Site</a:t>
            </a:r>
          </a:p>
        </p:txBody>
      </p:sp>
    </p:spTree>
    <p:extLst>
      <p:ext uri="{BB962C8B-B14F-4D97-AF65-F5344CB8AC3E}">
        <p14:creationId xmlns:p14="http://schemas.microsoft.com/office/powerpoint/2010/main" val="2155194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283464" lvl="0" indent="-342900">
              <a:spcBef>
                <a:spcPts val="600"/>
              </a:spcBef>
              <a:buFont typeface="+mj-lt"/>
              <a:buAutoNum type="arabicPeriod"/>
            </a:pPr>
            <a:r>
              <a:rPr lang="en-US" dirty="0"/>
              <a:t>Create a Master Page Template for the Mondego Community Site</a:t>
            </a:r>
          </a:p>
          <a:p>
            <a:pPr marL="283464" lvl="0" indent="-342900">
              <a:spcBef>
                <a:spcPts val="600"/>
              </a:spcBef>
              <a:buFont typeface="+mj-lt"/>
              <a:buAutoNum type="arabicPeriod"/>
            </a:pPr>
            <a:r>
              <a:rPr lang="en-US" dirty="0"/>
              <a:t>Add a Header and Footer to the Template</a:t>
            </a:r>
          </a:p>
          <a:p>
            <a:pPr marL="283464" lvl="0" indent="-342900">
              <a:spcBef>
                <a:spcPts val="600"/>
              </a:spcBef>
              <a:buFont typeface="+mj-lt"/>
              <a:buAutoNum type="arabicPeriod"/>
            </a:pPr>
            <a:r>
              <a:rPr lang="en-US" dirty="0"/>
              <a:t>Update the Images and Content in the Header and Footer</a:t>
            </a:r>
          </a:p>
          <a:p>
            <a:pPr marL="283464" lvl="0" indent="-342900">
              <a:spcBef>
                <a:spcPts val="600"/>
              </a:spcBef>
              <a:buFont typeface="+mj-lt"/>
              <a:buAutoNum type="arabicPeriod"/>
            </a:pPr>
            <a:r>
              <a:rPr lang="en-US" dirty="0"/>
              <a:t>Configure the Allowed Fragments for the Master Page Template</a:t>
            </a:r>
          </a:p>
          <a:p>
            <a:pPr marL="283464" lvl="0" indent="-342900">
              <a:spcBef>
                <a:spcPts val="600"/>
              </a:spcBef>
              <a:buFont typeface="+mj-lt"/>
              <a:buAutoNum type="arabicPeriod"/>
            </a:pPr>
            <a:r>
              <a:rPr lang="en-US" dirty="0"/>
              <a:t>Make the New Master Page Template the Default and Apply it to Pages</a:t>
            </a:r>
          </a:p>
          <a:p>
            <a:pPr marL="283464" lvl="0" indent="-342900">
              <a:spcBef>
                <a:spcPts val="600"/>
              </a:spcBef>
              <a:buFont typeface="+mj-lt"/>
              <a:buAutoNum type="arabicPeriod"/>
            </a:pPr>
            <a:r>
              <a:rPr lang="en-US" dirty="0"/>
              <a:t>Create a Style Book for the Mondego Community Site</a:t>
            </a:r>
          </a:p>
          <a:p>
            <a:pPr marL="283464" lvl="0" indent="-342900">
              <a:spcBef>
                <a:spcPts val="600"/>
              </a:spcBef>
              <a:buFont typeface="+mj-lt"/>
              <a:buAutoNum type="arabicPeriod"/>
            </a:pPr>
            <a:r>
              <a:rPr lang="en-US" dirty="0"/>
              <a:t>Change the Color System and Button Colors for the Style Book </a:t>
            </a:r>
          </a:p>
          <a:p>
            <a:pPr marL="283464" lvl="0" indent="-342900">
              <a:spcBef>
                <a:spcPts val="600"/>
              </a:spcBef>
              <a:buFont typeface="+mj-lt"/>
              <a:buAutoNum type="arabicPeriod"/>
            </a:pPr>
            <a:r>
              <a:rPr lang="en-US" dirty="0"/>
              <a:t>Make the Style Book the Default and View Changes</a:t>
            </a:r>
          </a:p>
          <a:p>
            <a:pPr marL="283464" lvl="0" indent="-342900">
              <a:spcBef>
                <a:spcPts val="600"/>
              </a:spcBef>
              <a:buFont typeface="+mj-lt"/>
              <a:buAutoNum type="arabicPeriod"/>
            </a:pPr>
            <a:endParaRPr lang="en-US" dirty="0"/>
          </a:p>
        </p:txBody>
      </p:sp>
      <p:sp>
        <p:nvSpPr>
          <p:cNvPr id="112" name="Google Shape;112;p18"/>
          <p:cNvSpPr txBox="1">
            <a:spLocks noGrp="1"/>
          </p:cNvSpPr>
          <p:nvPr>
            <p:ph type="title"/>
          </p:nvPr>
        </p:nvSpPr>
        <p:spPr>
          <a:xfrm>
            <a:off x="1008185" y="864030"/>
            <a:ext cx="6318738"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Establish Site Aesthetics 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663337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283464" lvl="0" indent="-283464">
              <a:spcBef>
                <a:spcPts val="600"/>
              </a:spcBef>
              <a:buFont typeface="+mj-lt"/>
              <a:buAutoNum type="arabicPeriod"/>
            </a:pPr>
            <a:r>
              <a:rPr lang="en-US" dirty="0"/>
              <a:t>Update the Header and Footer Master Page Template we created on the Mondego Group Site in the Build New Sites Module. Add the Mondego logo to the Header and Footer. Add one more fragment to either the Header or Footer. View the changes on Pages that use the template.  </a:t>
            </a:r>
          </a:p>
          <a:p>
            <a:pPr marL="283464" lvl="0" indent="-283464">
              <a:spcBef>
                <a:spcPts val="600"/>
              </a:spcBef>
              <a:buFont typeface="+mj-lt"/>
              <a:buAutoNum type="arabicPeriod"/>
            </a:pPr>
            <a:r>
              <a:rPr lang="en-US" dirty="0"/>
              <a:t>Add a New Style Book to the Mondego Group Site. Adjust the Color System colors to match those on the Mondego Community Site. Adjust Spacing, Layout, or Typography settings. Apply the Style Book to only one page on the Site and view the changes. (You may need to add more content to pages to view some changes.)</a:t>
            </a:r>
          </a:p>
        </p:txBody>
      </p:sp>
      <p:sp>
        <p:nvSpPr>
          <p:cNvPr id="112" name="Google Shape;112;p18"/>
          <p:cNvSpPr txBox="1">
            <a:spLocks noGrp="1"/>
          </p:cNvSpPr>
          <p:nvPr>
            <p:ph type="title"/>
          </p:nvPr>
        </p:nvSpPr>
        <p:spPr>
          <a:xfrm>
            <a:off x="1008184" y="864030"/>
            <a:ext cx="7232301"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Establish Site Aesthetics Bonus Exercises</a:t>
            </a:r>
            <a:endParaRPr dirty="0">
              <a:solidFill>
                <a:schemeClr val="tx1"/>
              </a:solidFill>
            </a:endParaRPr>
          </a:p>
        </p:txBody>
      </p:sp>
    </p:spTree>
    <p:extLst>
      <p:ext uri="{BB962C8B-B14F-4D97-AF65-F5344CB8AC3E}">
        <p14:creationId xmlns:p14="http://schemas.microsoft.com/office/powerpoint/2010/main" val="739222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465900"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Creating Unique Digital Experiences</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2783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Adding Personalization and Functionality</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Liferay DXP includes several features and tools that can be used to improve your Users' experiences:</a:t>
            </a:r>
          </a:p>
          <a:p>
            <a:pPr marL="742950" lvl="1" indent="-285750">
              <a:spcBef>
                <a:spcPts val="600"/>
              </a:spcBef>
              <a:buSzPct val="88000"/>
              <a:buFont typeface="Courier New" panose="02070309020205020404" pitchFamily="49" charset="0"/>
              <a:buChar char="o"/>
            </a:pPr>
            <a:r>
              <a:rPr lang="en-US" sz="1600" dirty="0"/>
              <a:t>Personalized Experiences and User Segments</a:t>
            </a:r>
          </a:p>
          <a:p>
            <a:pPr marL="742950" lvl="1" indent="-285750">
              <a:spcBef>
                <a:spcPts val="600"/>
              </a:spcBef>
              <a:buSzPct val="88000"/>
              <a:buFont typeface="Courier New" panose="02070309020205020404" pitchFamily="49" charset="0"/>
              <a:buChar char="o"/>
            </a:pPr>
            <a:r>
              <a:rPr lang="en-US" sz="1600" dirty="0"/>
              <a:t>Customizable Navigation Bars</a:t>
            </a:r>
          </a:p>
          <a:p>
            <a:pPr marL="742950" lvl="1" indent="-285750">
              <a:spcBef>
                <a:spcPts val="600"/>
              </a:spcBef>
              <a:buSzPct val="88000"/>
              <a:buFont typeface="Courier New" panose="02070309020205020404" pitchFamily="49" charset="0"/>
              <a:buChar char="o"/>
            </a:pPr>
            <a:r>
              <a:rPr lang="en-US" sz="1600" dirty="0"/>
              <a:t>Responsive Layouts</a:t>
            </a:r>
          </a:p>
          <a:p>
            <a:pPr marL="742950" lvl="1" indent="-285750">
              <a:spcBef>
                <a:spcPts val="600"/>
              </a:spcBef>
              <a:buSzPct val="88000"/>
              <a:buFont typeface="Courier New" panose="02070309020205020404" pitchFamily="49" charset="0"/>
              <a:buChar char="o"/>
            </a:pPr>
            <a:r>
              <a:rPr lang="en-US" sz="1600" dirty="0"/>
              <a:t>Newly Integrated Tools in 7.4:</a:t>
            </a:r>
          </a:p>
          <a:p>
            <a:pPr marL="1200150" lvl="2" indent="-285750">
              <a:spcBef>
                <a:spcPts val="600"/>
              </a:spcBef>
              <a:buSzPct val="88000"/>
              <a:buFont typeface="Wingdings" pitchFamily="2" charset="2"/>
              <a:buChar char="§"/>
            </a:pPr>
            <a:r>
              <a:rPr lang="en-US" sz="1600" dirty="0"/>
              <a:t>Click to Chat</a:t>
            </a:r>
          </a:p>
          <a:p>
            <a:pPr marL="1200150" lvl="2" indent="-285750">
              <a:spcBef>
                <a:spcPts val="600"/>
              </a:spcBef>
              <a:buSzPct val="88000"/>
              <a:buFont typeface="Wingdings" pitchFamily="2" charset="2"/>
              <a:buChar char="§"/>
            </a:pPr>
            <a:r>
              <a:rPr lang="en-US" sz="1600" dirty="0"/>
              <a:t>DocuSign</a:t>
            </a:r>
          </a:p>
          <a:p>
            <a:pPr marL="1200150" lvl="2" indent="-285750">
              <a:spcBef>
                <a:spcPts val="600"/>
              </a:spcBef>
              <a:buSzPct val="88000"/>
              <a:buFont typeface="Wingdings" pitchFamily="2" charset="2"/>
              <a:buChar char="§"/>
            </a:pPr>
            <a:r>
              <a:rPr lang="en-US" sz="1600" dirty="0"/>
              <a:t>Automatic Translation</a:t>
            </a:r>
          </a:p>
        </p:txBody>
      </p:sp>
    </p:spTree>
    <p:extLst>
      <p:ext uri="{BB962C8B-B14F-4D97-AF65-F5344CB8AC3E}">
        <p14:creationId xmlns:p14="http://schemas.microsoft.com/office/powerpoint/2010/main" val="1111107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Experiences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Experiences are a way to tailor page content to specific user groups in Liferay DXP</a:t>
            </a:r>
          </a:p>
          <a:p>
            <a:pPr marL="283464" indent="-285750">
              <a:spcBef>
                <a:spcPts val="600"/>
              </a:spcBef>
              <a:buSzPct val="150000"/>
              <a:buFont typeface="Arial" panose="020B0604020202020204" pitchFamily="34" charset="0"/>
              <a:buChar char="•"/>
            </a:pPr>
            <a:r>
              <a:rPr lang="en-US" dirty="0"/>
              <a:t>Experiences are unique to Content Pages and are created and applied to a selected User Segment</a:t>
            </a:r>
          </a:p>
          <a:p>
            <a:pPr marL="283464" indent="-285750">
              <a:spcBef>
                <a:spcPts val="600"/>
              </a:spcBef>
              <a:buSzPct val="1500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ACD91A6B-9979-B04C-8A03-C85A63F78D89}"/>
              </a:ext>
            </a:extLst>
          </p:cNvPr>
          <p:cNvPicPr>
            <a:picLocks noChangeAspect="1"/>
          </p:cNvPicPr>
          <p:nvPr/>
        </p:nvPicPr>
        <p:blipFill>
          <a:blip r:embed="rId3"/>
          <a:stretch>
            <a:fillRect/>
          </a:stretch>
        </p:blipFill>
        <p:spPr>
          <a:xfrm>
            <a:off x="1397000" y="2571750"/>
            <a:ext cx="6350000" cy="1955800"/>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21270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Customizable Navigation Bars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Content Pages in Liferay DXP 7.4 have new Fragments that allow Site navigation tools to be added anywhere on the page:</a:t>
            </a:r>
          </a:p>
          <a:p>
            <a:pPr marL="742950" lvl="1" indent="-285750">
              <a:spcBef>
                <a:spcPts val="600"/>
              </a:spcBef>
              <a:buSzPct val="88000"/>
              <a:buFont typeface="Courier New" panose="02070309020205020404" pitchFamily="49" charset="0"/>
              <a:buChar char="o"/>
            </a:pPr>
            <a:r>
              <a:rPr lang="en-US" sz="1600" b="1" dirty="0"/>
              <a:t>Dropdown</a:t>
            </a:r>
            <a:r>
              <a:rPr lang="en-US" sz="1600" dirty="0"/>
              <a:t>: provides a collapsible drop zone for any fragment or widget </a:t>
            </a:r>
          </a:p>
          <a:p>
            <a:pPr marL="742950" lvl="1" indent="-285750">
              <a:spcBef>
                <a:spcPts val="600"/>
              </a:spcBef>
              <a:buSzPct val="88000"/>
              <a:buFont typeface="Courier New" panose="02070309020205020404" pitchFamily="49" charset="0"/>
              <a:buChar char="o"/>
            </a:pPr>
            <a:r>
              <a:rPr lang="en-US" sz="1600" b="1" dirty="0"/>
              <a:t>Menu Display</a:t>
            </a:r>
            <a:r>
              <a:rPr lang="en-US" sz="1600" dirty="0"/>
              <a:t>: provides new options for displaying navigation menus</a:t>
            </a:r>
          </a:p>
          <a:p>
            <a:pPr marL="283464" indent="-285750">
              <a:spcBef>
                <a:spcPts val="600"/>
              </a:spcBef>
              <a:buSzPct val="150000"/>
              <a:buFont typeface="Arial" panose="020B0604020202020204" pitchFamily="34" charset="0"/>
              <a:buChar char="•"/>
            </a:pPr>
            <a:r>
              <a:rPr lang="en-US" dirty="0"/>
              <a:t>For Menu Display, the menu is based on the Site’s page hierarchy and can be defined to include only the desired levels. </a:t>
            </a:r>
          </a:p>
          <a:p>
            <a:pPr marL="283464" indent="-285750">
              <a:spcBef>
                <a:spcPts val="600"/>
              </a:spcBef>
              <a:buSzPct val="150000"/>
              <a:buFont typeface="Arial" panose="020B0604020202020204" pitchFamily="34" charset="0"/>
              <a:buChar char="•"/>
            </a:pPr>
            <a:r>
              <a:rPr lang="en-US" dirty="0"/>
              <a:t>There are two methods for building a hierarchy in the Menu Display Fragment:</a:t>
            </a:r>
          </a:p>
          <a:p>
            <a:pPr marL="742950" lvl="1" indent="-285750">
              <a:spcBef>
                <a:spcPts val="600"/>
              </a:spcBef>
              <a:buSzPct val="88000"/>
              <a:buFont typeface="Courier New" panose="02070309020205020404" pitchFamily="49" charset="0"/>
              <a:buChar char="o"/>
            </a:pPr>
            <a:r>
              <a:rPr lang="en-US" sz="1600" b="1" dirty="0"/>
              <a:t>Site Menus</a:t>
            </a:r>
            <a:r>
              <a:rPr lang="en-US" sz="1600" dirty="0"/>
              <a:t>: use menus defined in the Navigation Menu for Site navigation </a:t>
            </a:r>
          </a:p>
          <a:p>
            <a:pPr marL="742950" lvl="1" indent="-285750">
              <a:spcBef>
                <a:spcPts val="600"/>
              </a:spcBef>
              <a:buSzPct val="88000"/>
              <a:buFont typeface="Courier New" panose="02070309020205020404" pitchFamily="49" charset="0"/>
              <a:buChar char="o"/>
            </a:pPr>
            <a:r>
              <a:rPr lang="en-US" sz="1600" b="1" dirty="0"/>
              <a:t>Contextual Menus</a:t>
            </a:r>
            <a:r>
              <a:rPr lang="en-US" sz="1600" dirty="0"/>
              <a:t>: show a menu based on Page context </a:t>
            </a:r>
          </a:p>
        </p:txBody>
      </p:sp>
    </p:spTree>
    <p:extLst>
      <p:ext uri="{BB962C8B-B14F-4D97-AF65-F5344CB8AC3E}">
        <p14:creationId xmlns:p14="http://schemas.microsoft.com/office/powerpoint/2010/main" val="1171584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Group wants to improve and streamline User experiences on several of its customer facing Sites. To do so Mondego needs: </a:t>
            </a:r>
          </a:p>
          <a:p>
            <a:pPr lvl="1" fontAlgn="base">
              <a:lnSpc>
                <a:spcPct val="114000"/>
              </a:lnSpc>
              <a:spcBef>
                <a:spcPts val="600"/>
              </a:spcBef>
            </a:pPr>
            <a:r>
              <a:rPr lang="en-US" sz="1600" dirty="0"/>
              <a:t>The ability to quickly create pages using materials created by the development team</a:t>
            </a:r>
          </a:p>
          <a:p>
            <a:pPr lvl="1" fontAlgn="base">
              <a:lnSpc>
                <a:spcPct val="114000"/>
              </a:lnSpc>
              <a:spcBef>
                <a:spcPts val="600"/>
              </a:spcBef>
            </a:pPr>
            <a:r>
              <a:rPr lang="en-US" sz="1600" dirty="0"/>
              <a:t>Consistent styling across multiple pages and Sites</a:t>
            </a:r>
          </a:p>
          <a:p>
            <a:pPr marL="457200" lvl="1" indent="0">
              <a:spcBef>
                <a:spcPts val="600"/>
              </a:spcBef>
              <a:buSzPct val="150000"/>
              <a:buNone/>
            </a:pPr>
            <a:endParaRPr dirty="0"/>
          </a:p>
          <a:p>
            <a:pPr marL="0" lvl="0" indent="0" algn="l" rtl="0">
              <a:spcBef>
                <a:spcPts val="600"/>
              </a:spcBef>
              <a:spcAft>
                <a:spcPts val="1600"/>
              </a:spcAft>
              <a:buNone/>
            </a:pPr>
            <a:endParaRPr dirty="0"/>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Use Case: The Mondego Group</a:t>
            </a:r>
            <a:endParaRPr dirty="0"/>
          </a:p>
        </p:txBody>
      </p:sp>
      <p:pic>
        <p:nvPicPr>
          <p:cNvPr id="115" name="Google Shape;115;p18"/>
          <p:cNvPicPr preferRelativeResize="0">
            <a:picLocks noChangeAspect="1"/>
          </p:cNvPicPr>
          <p:nvPr/>
        </p:nvPicPr>
        <p:blipFill rotWithShape="1">
          <a:blip r:embed="rId3"/>
          <a:srcRect t="-449" b="-379"/>
          <a:stretch/>
        </p:blipFill>
        <p:spPr>
          <a:xfrm>
            <a:off x="4637316" y="1630773"/>
            <a:ext cx="4138249" cy="2952697"/>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824158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31855"/>
            <a:ext cx="4589511"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By default, Liferay DXP uses responsive design:</a:t>
            </a:r>
          </a:p>
          <a:p>
            <a:pPr marL="742950" lvl="1" indent="-285750">
              <a:spcBef>
                <a:spcPts val="600"/>
              </a:spcBef>
              <a:buSzPct val="88000"/>
              <a:buFont typeface="Courier New" panose="02070309020205020404" pitchFamily="49" charset="0"/>
              <a:buChar char="o"/>
            </a:pPr>
            <a:r>
              <a:rPr lang="en-US" sz="1600" dirty="0"/>
              <a:t>Out of the box, widgets automatically scale to fit screen size</a:t>
            </a:r>
          </a:p>
          <a:p>
            <a:pPr marL="742950" lvl="1" indent="-285750">
              <a:spcBef>
                <a:spcPts val="600"/>
              </a:spcBef>
              <a:buSzPct val="88000"/>
              <a:buFont typeface="Courier New" panose="02070309020205020404" pitchFamily="49" charset="0"/>
              <a:buChar char="o"/>
            </a:pPr>
            <a:r>
              <a:rPr lang="en-US" sz="1600" dirty="0"/>
              <a:t>The Device Display at the top of the page editor simulates screen size so layout can be checked before publishing</a:t>
            </a:r>
          </a:p>
          <a:p>
            <a:pPr marL="283464" indent="-285750">
              <a:spcBef>
                <a:spcPts val="600"/>
              </a:spcBef>
              <a:buSzPct val="150000"/>
              <a:buFont typeface="Arial" panose="020B0604020202020204" pitchFamily="34" charset="0"/>
              <a:buChar char="•"/>
            </a:pPr>
            <a:r>
              <a:rPr lang="en-US" dirty="0"/>
              <a:t>Grid and Container Fragments on Content Pages add additional control of the content layout:</a:t>
            </a:r>
          </a:p>
          <a:p>
            <a:pPr marL="742950" lvl="1" indent="-285750">
              <a:spcBef>
                <a:spcPts val="600"/>
              </a:spcBef>
              <a:buSzPct val="88000"/>
              <a:buFont typeface="Courier New" panose="02070309020205020404" pitchFamily="49" charset="0"/>
              <a:buChar char="o"/>
            </a:pPr>
            <a:r>
              <a:rPr lang="en-US" sz="1600" dirty="0"/>
              <a:t>With these fragments, specific layout styles can be defined for different screen sizes</a:t>
            </a:r>
          </a:p>
        </p:txBody>
      </p:sp>
      <p:sp>
        <p:nvSpPr>
          <p:cNvPr id="112" name="Google Shape;112;p18"/>
          <p:cNvSpPr txBox="1">
            <a:spLocks noGrp="1"/>
          </p:cNvSpPr>
          <p:nvPr>
            <p:ph type="title"/>
          </p:nvPr>
        </p:nvSpPr>
        <p:spPr>
          <a:xfrm>
            <a:off x="433753" y="758523"/>
            <a:ext cx="7697875" cy="572700"/>
          </a:xfrm>
          <a:prstGeom prst="rect">
            <a:avLst/>
          </a:prstGeom>
        </p:spPr>
        <p:txBody>
          <a:bodyPr spcFirstLastPara="1" wrap="square" lIns="0" tIns="91425" rIns="0" bIns="91425" anchor="t" anchorCtr="0">
            <a:noAutofit/>
          </a:bodyPr>
          <a:lstStyle/>
          <a:p>
            <a:pPr lvl="0"/>
            <a:r>
              <a:rPr lang="en-US" dirty="0"/>
              <a:t>Responsive Layouts with Grid and Container Fragments</a:t>
            </a:r>
            <a:endParaRPr dirty="0"/>
          </a:p>
        </p:txBody>
      </p:sp>
      <p:sp>
        <p:nvSpPr>
          <p:cNvPr id="2" name="TextBox 1">
            <a:extLst>
              <a:ext uri="{FF2B5EF4-FFF2-40B4-BE49-F238E27FC236}">
                <a16:creationId xmlns:a16="http://schemas.microsoft.com/office/drawing/2014/main" id="{51D098CB-4B8E-3942-9E7D-FECD9DACFC4B}"/>
              </a:ext>
            </a:extLst>
          </p:cNvPr>
          <p:cNvSpPr txBox="1">
            <a:spLocks noChangeAspect="1"/>
          </p:cNvSpPr>
          <p:nvPr/>
        </p:nvSpPr>
        <p:spPr>
          <a:xfrm>
            <a:off x="10690698" y="1167319"/>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74D3DA70-B7A9-6847-84D3-F09F41A6078A}"/>
              </a:ext>
            </a:extLst>
          </p:cNvPr>
          <p:cNvPicPr>
            <a:picLocks noChangeAspect="1"/>
          </p:cNvPicPr>
          <p:nvPr/>
        </p:nvPicPr>
        <p:blipFill>
          <a:blip r:embed="rId3"/>
          <a:stretch>
            <a:fillRect/>
          </a:stretch>
        </p:blipFill>
        <p:spPr>
          <a:xfrm>
            <a:off x="5054148" y="1475096"/>
            <a:ext cx="1806325" cy="3101426"/>
          </a:xfrm>
          <a:prstGeom prst="rect">
            <a:avLst/>
          </a:prstGeom>
          <a:effectLst>
            <a:outerShdw blurRad="508000" dist="190500" dir="5400000" algn="ctr" rotWithShape="0">
              <a:srgbClr val="000000">
                <a:alpha val="20000"/>
              </a:srgbClr>
            </a:outerShdw>
          </a:effectLst>
        </p:spPr>
      </p:pic>
      <p:pic>
        <p:nvPicPr>
          <p:cNvPr id="4" name="Picture 3">
            <a:extLst>
              <a:ext uri="{FF2B5EF4-FFF2-40B4-BE49-F238E27FC236}">
                <a16:creationId xmlns:a16="http://schemas.microsoft.com/office/drawing/2014/main" id="{98F310A8-54EB-734E-B2E3-A7DFA63938C6}"/>
              </a:ext>
            </a:extLst>
          </p:cNvPr>
          <p:cNvPicPr>
            <a:picLocks noChangeAspect="1"/>
          </p:cNvPicPr>
          <p:nvPr/>
        </p:nvPicPr>
        <p:blipFill>
          <a:blip r:embed="rId4"/>
          <a:stretch>
            <a:fillRect/>
          </a:stretch>
        </p:blipFill>
        <p:spPr>
          <a:xfrm>
            <a:off x="7047163" y="1427820"/>
            <a:ext cx="1806325" cy="3101426"/>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249532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3420"/>
            <a:ext cx="3934339"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Beginning in Liferay DXP 7.4, it is possible to integrate with live support chat platforms</a:t>
            </a:r>
          </a:p>
          <a:p>
            <a:pPr marL="283464" indent="-285750">
              <a:spcBef>
                <a:spcPts val="600"/>
              </a:spcBef>
              <a:buSzPct val="150000"/>
              <a:buFont typeface="Arial" panose="020B0604020202020204" pitchFamily="34" charset="0"/>
              <a:buChar char="•"/>
            </a:pPr>
            <a:r>
              <a:rPr lang="en-US" dirty="0"/>
              <a:t>Enabling Click to Chat adds a chat window to Sites on your Liferay instance to improve support and Site experience for Users</a:t>
            </a:r>
          </a:p>
          <a:p>
            <a:pPr marL="283464" indent="-285750">
              <a:spcBef>
                <a:spcPts val="600"/>
              </a:spcBef>
              <a:buSzPct val="150000"/>
              <a:buFont typeface="Arial" panose="020B0604020202020204" pitchFamily="34" charset="0"/>
              <a:buChar char="•"/>
            </a:pPr>
            <a:r>
              <a:rPr lang="en-US" dirty="0"/>
              <a:t>To fully enable Click to Chat, a Site Settings Strategy and Chat Provider and Account ID must be established</a:t>
            </a:r>
          </a:p>
        </p:txBody>
      </p:sp>
      <p:sp>
        <p:nvSpPr>
          <p:cNvPr id="112" name="Google Shape;112;p18"/>
          <p:cNvSpPr txBox="1">
            <a:spLocks noGrp="1"/>
          </p:cNvSpPr>
          <p:nvPr>
            <p:ph type="title"/>
          </p:nvPr>
        </p:nvSpPr>
        <p:spPr>
          <a:xfrm>
            <a:off x="433754" y="758523"/>
            <a:ext cx="5587036" cy="572700"/>
          </a:xfrm>
          <a:prstGeom prst="rect">
            <a:avLst/>
          </a:prstGeom>
        </p:spPr>
        <p:txBody>
          <a:bodyPr spcFirstLastPara="1" wrap="square" lIns="0" tIns="91425" rIns="0" bIns="91425" anchor="t" anchorCtr="0">
            <a:noAutofit/>
          </a:bodyPr>
          <a:lstStyle/>
          <a:p>
            <a:pPr lvl="0"/>
            <a:r>
              <a:rPr lang="en-US" dirty="0"/>
              <a:t>Click to Chat Function</a:t>
            </a:r>
            <a:endParaRPr dirty="0"/>
          </a:p>
        </p:txBody>
      </p:sp>
      <p:sp>
        <p:nvSpPr>
          <p:cNvPr id="2" name="TextBox 1">
            <a:extLst>
              <a:ext uri="{FF2B5EF4-FFF2-40B4-BE49-F238E27FC236}">
                <a16:creationId xmlns:a16="http://schemas.microsoft.com/office/drawing/2014/main" id="{51D098CB-4B8E-3942-9E7D-FECD9DACFC4B}"/>
              </a:ext>
            </a:extLst>
          </p:cNvPr>
          <p:cNvSpPr txBox="1">
            <a:spLocks noChangeAspect="1"/>
          </p:cNvSpPr>
          <p:nvPr/>
        </p:nvSpPr>
        <p:spPr>
          <a:xfrm>
            <a:off x="10690698" y="1167319"/>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807D71A3-E0BD-4B43-B76C-535A54B58BD6}"/>
              </a:ext>
            </a:extLst>
          </p:cNvPr>
          <p:cNvPicPr>
            <a:picLocks noChangeAspect="1"/>
          </p:cNvPicPr>
          <p:nvPr/>
        </p:nvPicPr>
        <p:blipFill>
          <a:blip r:embed="rId3"/>
          <a:srcRect/>
          <a:stretch/>
        </p:blipFill>
        <p:spPr>
          <a:xfrm>
            <a:off x="4775910" y="1552015"/>
            <a:ext cx="3934339" cy="2559897"/>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178013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3420"/>
            <a:ext cx="4102063"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Also new in DXP 7.4, DocuSign digital signatures can be integrated into documents</a:t>
            </a:r>
          </a:p>
          <a:p>
            <a:pPr marL="283464" indent="-285750">
              <a:spcBef>
                <a:spcPts val="600"/>
              </a:spcBef>
              <a:buSzPct val="150000"/>
              <a:buFont typeface="Arial" panose="020B0604020202020204" pitchFamily="34" charset="0"/>
              <a:buChar char="•"/>
            </a:pPr>
            <a:r>
              <a:rPr lang="en-US" dirty="0"/>
              <a:t>Signatures are collected on a Document by selecting </a:t>
            </a:r>
            <a:r>
              <a:rPr lang="en-US" i="1" dirty="0"/>
              <a:t>Collect Digital Signature</a:t>
            </a:r>
            <a:r>
              <a:rPr lang="en-US" dirty="0"/>
              <a:t>, Filling out the </a:t>
            </a:r>
            <a:r>
              <a:rPr lang="en-US" i="1" dirty="0"/>
              <a:t>Envelope</a:t>
            </a:r>
            <a:r>
              <a:rPr lang="en-US" dirty="0"/>
              <a:t> information, and sending it</a:t>
            </a:r>
          </a:p>
          <a:p>
            <a:pPr marL="742950" lvl="1" indent="-285750">
              <a:spcBef>
                <a:spcPts val="600"/>
              </a:spcBef>
              <a:buSzPct val="88000"/>
              <a:buFont typeface="Courier New" panose="02070309020205020404" pitchFamily="49" charset="0"/>
              <a:buChar char="o"/>
            </a:pPr>
            <a:r>
              <a:rPr lang="en-US" sz="1600" dirty="0"/>
              <a:t>An envelope is a document or collection of documents to be signed</a:t>
            </a:r>
          </a:p>
          <a:p>
            <a:pPr marL="283464" indent="-285750">
              <a:spcBef>
                <a:spcPts val="600"/>
              </a:spcBef>
              <a:buSzPct val="150000"/>
              <a:buFont typeface="Arial" panose="020B0604020202020204" pitchFamily="34" charset="0"/>
              <a:buChar char="•"/>
            </a:pPr>
            <a:r>
              <a:rPr lang="en-US" dirty="0"/>
              <a:t>Signed documents are stored in DocuSign, not Liferay, so downloaded documents must be fetched from DocuSign</a:t>
            </a:r>
          </a:p>
        </p:txBody>
      </p:sp>
      <p:sp>
        <p:nvSpPr>
          <p:cNvPr id="112" name="Google Shape;112;p18"/>
          <p:cNvSpPr txBox="1">
            <a:spLocks noGrp="1"/>
          </p:cNvSpPr>
          <p:nvPr>
            <p:ph type="title"/>
          </p:nvPr>
        </p:nvSpPr>
        <p:spPr>
          <a:xfrm>
            <a:off x="433754" y="758523"/>
            <a:ext cx="5587036" cy="572700"/>
          </a:xfrm>
          <a:prstGeom prst="rect">
            <a:avLst/>
          </a:prstGeom>
        </p:spPr>
        <p:txBody>
          <a:bodyPr spcFirstLastPara="1" wrap="square" lIns="0" tIns="91425" rIns="0" bIns="91425" anchor="t" anchorCtr="0">
            <a:noAutofit/>
          </a:bodyPr>
          <a:lstStyle/>
          <a:p>
            <a:pPr lvl="0"/>
            <a:r>
              <a:rPr lang="en-US" dirty="0"/>
              <a:t>DocuSign Digital Signatures</a:t>
            </a:r>
            <a:endParaRPr dirty="0"/>
          </a:p>
        </p:txBody>
      </p:sp>
      <p:sp>
        <p:nvSpPr>
          <p:cNvPr id="2" name="TextBox 1">
            <a:extLst>
              <a:ext uri="{FF2B5EF4-FFF2-40B4-BE49-F238E27FC236}">
                <a16:creationId xmlns:a16="http://schemas.microsoft.com/office/drawing/2014/main" id="{51D098CB-4B8E-3942-9E7D-FECD9DACFC4B}"/>
              </a:ext>
            </a:extLst>
          </p:cNvPr>
          <p:cNvSpPr txBox="1">
            <a:spLocks noChangeAspect="1"/>
          </p:cNvSpPr>
          <p:nvPr/>
        </p:nvSpPr>
        <p:spPr>
          <a:xfrm>
            <a:off x="10690698" y="1167319"/>
            <a:ext cx="184731" cy="307777"/>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4C9953C6-246F-8145-B345-35AFAF953339}"/>
              </a:ext>
            </a:extLst>
          </p:cNvPr>
          <p:cNvPicPr>
            <a:picLocks noChangeAspect="1"/>
          </p:cNvPicPr>
          <p:nvPr/>
        </p:nvPicPr>
        <p:blipFill>
          <a:blip r:embed="rId3"/>
          <a:srcRect/>
          <a:stretch/>
        </p:blipFill>
        <p:spPr>
          <a:xfrm>
            <a:off x="5003712" y="1331223"/>
            <a:ext cx="3352031" cy="3249344"/>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46012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2" y="1373420"/>
            <a:ext cx="3947056"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Liferay DXP 7.4 also introduces Automatic Translation for web content</a:t>
            </a:r>
          </a:p>
          <a:p>
            <a:pPr marL="283464" indent="-285750">
              <a:spcBef>
                <a:spcPts val="600"/>
              </a:spcBef>
              <a:buSzPct val="150000"/>
              <a:buFont typeface="Arial" panose="020B0604020202020204" pitchFamily="34" charset="0"/>
              <a:buChar char="•"/>
            </a:pPr>
            <a:r>
              <a:rPr lang="en-US" dirty="0"/>
              <a:t>By integrating with Google Cloud Translation API, automatic translations are generated for Web Content</a:t>
            </a:r>
          </a:p>
          <a:p>
            <a:pPr marL="742950" lvl="1" indent="-285750">
              <a:spcBef>
                <a:spcPts val="600"/>
              </a:spcBef>
              <a:buSzPct val="88000"/>
              <a:buFont typeface="Courier New" panose="02070309020205020404" pitchFamily="49" charset="0"/>
              <a:buChar char="o"/>
            </a:pPr>
            <a:r>
              <a:rPr lang="en-US" sz="1600" dirty="0"/>
              <a:t>Once Automatic Translation enabled, Auto Translate buttons are added to the translation interface for Web Content</a:t>
            </a:r>
          </a:p>
          <a:p>
            <a:pPr marL="283464" indent="-285750">
              <a:spcBef>
                <a:spcPts val="600"/>
              </a:spcBef>
              <a:buSzPct val="150000"/>
              <a:buFont typeface="Arial" panose="020B0604020202020204" pitchFamily="34" charset="0"/>
              <a:buChar char="•"/>
            </a:pPr>
            <a:endParaRPr lang="en-US" dirty="0">
              <a:highlight>
                <a:srgbClr val="FFFF00"/>
              </a:highlight>
            </a:endParaRPr>
          </a:p>
        </p:txBody>
      </p:sp>
      <p:sp>
        <p:nvSpPr>
          <p:cNvPr id="112" name="Google Shape;112;p18"/>
          <p:cNvSpPr txBox="1">
            <a:spLocks noGrp="1"/>
          </p:cNvSpPr>
          <p:nvPr>
            <p:ph type="title"/>
          </p:nvPr>
        </p:nvSpPr>
        <p:spPr>
          <a:xfrm>
            <a:off x="433754" y="758523"/>
            <a:ext cx="5587036" cy="572700"/>
          </a:xfrm>
          <a:prstGeom prst="rect">
            <a:avLst/>
          </a:prstGeom>
        </p:spPr>
        <p:txBody>
          <a:bodyPr spcFirstLastPara="1" wrap="square" lIns="0" tIns="91425" rIns="0" bIns="91425" anchor="t" anchorCtr="0">
            <a:noAutofit/>
          </a:bodyPr>
          <a:lstStyle/>
          <a:p>
            <a:pPr lvl="0"/>
            <a:r>
              <a:rPr lang="en-US" dirty="0"/>
              <a:t>Automatic Translation</a:t>
            </a:r>
            <a:endParaRPr dirty="0"/>
          </a:p>
        </p:txBody>
      </p:sp>
      <p:sp>
        <p:nvSpPr>
          <p:cNvPr id="2" name="TextBox 1">
            <a:extLst>
              <a:ext uri="{FF2B5EF4-FFF2-40B4-BE49-F238E27FC236}">
                <a16:creationId xmlns:a16="http://schemas.microsoft.com/office/drawing/2014/main" id="{51D098CB-4B8E-3942-9E7D-FECD9DACFC4B}"/>
              </a:ext>
            </a:extLst>
          </p:cNvPr>
          <p:cNvSpPr txBox="1">
            <a:spLocks noChangeAspect="1"/>
          </p:cNvSpPr>
          <p:nvPr/>
        </p:nvSpPr>
        <p:spPr>
          <a:xfrm>
            <a:off x="10690698" y="1167319"/>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D834A08-86A3-5740-A741-1C407ADEA149}"/>
              </a:ext>
            </a:extLst>
          </p:cNvPr>
          <p:cNvPicPr>
            <a:picLocks noChangeAspect="1"/>
          </p:cNvPicPr>
          <p:nvPr/>
        </p:nvPicPr>
        <p:blipFill>
          <a:blip r:embed="rId3"/>
          <a:stretch>
            <a:fillRect/>
          </a:stretch>
        </p:blipFill>
        <p:spPr>
          <a:xfrm>
            <a:off x="4689333" y="642804"/>
            <a:ext cx="4164154" cy="2615125"/>
          </a:xfrm>
          <a:prstGeom prst="rect">
            <a:avLst/>
          </a:prstGeom>
          <a:effectLst>
            <a:outerShdw blurRad="508000" dist="190500" dir="5400000" algn="ctr" rotWithShape="0">
              <a:srgbClr val="000000">
                <a:alpha val="20000"/>
              </a:srgbClr>
            </a:outerShdw>
          </a:effectLst>
        </p:spPr>
      </p:pic>
      <p:pic>
        <p:nvPicPr>
          <p:cNvPr id="1026" name="Picture 2" descr="Click the top left Auto Translate button to translate all Web Content fields.">
            <a:extLst>
              <a:ext uri="{FF2B5EF4-FFF2-40B4-BE49-F238E27FC236}">
                <a16:creationId xmlns:a16="http://schemas.microsoft.com/office/drawing/2014/main" id="{98DAC553-D57F-2544-81DA-CC985075D1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9477"/>
          <a:stretch/>
        </p:blipFill>
        <p:spPr bwMode="auto">
          <a:xfrm>
            <a:off x="4689333" y="3397085"/>
            <a:ext cx="4164155" cy="1103611"/>
          </a:xfrm>
          <a:prstGeom prst="rect">
            <a:avLst/>
          </a:prstGeom>
          <a:noFill/>
          <a:effectLst>
            <a:outerShdw blurRad="508000" dist="190500" dir="5400000" algn="ctr" rotWithShape="0">
              <a:srgbClr val="000000">
                <a:alpha val="2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3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Use Case Example: Enhancing the Mondego Experience</a:t>
            </a:r>
            <a:endParaRPr dirty="0">
              <a:highlight>
                <a:srgbClr val="FFFF00"/>
              </a:highlight>
            </a:endParaRPr>
          </a:p>
        </p:txBody>
      </p:sp>
      <p:sp>
        <p:nvSpPr>
          <p:cNvPr id="105" name="Google Shape;105;p17"/>
          <p:cNvSpPr txBox="1">
            <a:spLocks noGrp="1"/>
          </p:cNvSpPr>
          <p:nvPr>
            <p:ph type="body" idx="1"/>
          </p:nvPr>
        </p:nvSpPr>
        <p:spPr>
          <a:xfrm>
            <a:off x="890952" y="1390464"/>
            <a:ext cx="7513459" cy="2146112"/>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To improve User Experience on Mondego Sites, the web team implements a plan to improve personalization:</a:t>
            </a:r>
          </a:p>
          <a:p>
            <a:pPr marL="742950" lvl="1" indent="-285750">
              <a:spcBef>
                <a:spcPts val="600"/>
              </a:spcBef>
              <a:buSzPct val="88000"/>
              <a:buFont typeface="Courier New" panose="02070309020205020404" pitchFamily="49" charset="0"/>
              <a:buChar char="o"/>
            </a:pPr>
            <a:r>
              <a:rPr lang="en-US" sz="1600" dirty="0"/>
              <a:t>Several Content Pages are updated to include multiple Experiences which are assigned to newly created User Segments</a:t>
            </a:r>
          </a:p>
          <a:p>
            <a:pPr marL="285750" indent="-285750">
              <a:spcBef>
                <a:spcPts val="600"/>
              </a:spcBef>
              <a:buSzPct val="150000"/>
              <a:buFont typeface="Arial" panose="020B0604020202020204" pitchFamily="34" charset="0"/>
              <a:buChar char="•"/>
            </a:pPr>
            <a:r>
              <a:rPr lang="en-US" dirty="0"/>
              <a:t>To improve customer service and support, Mondego also:</a:t>
            </a:r>
          </a:p>
          <a:p>
            <a:pPr marL="742950" lvl="1" indent="-285750">
              <a:spcBef>
                <a:spcPts val="600"/>
              </a:spcBef>
              <a:buSzPct val="88000"/>
              <a:buFont typeface="Courier New" panose="02070309020205020404" pitchFamily="49" charset="0"/>
              <a:buChar char="o"/>
            </a:pPr>
            <a:r>
              <a:rPr lang="en-US" sz="1600" dirty="0"/>
              <a:t>Integrates with DocuSign to securely collect digital signatures</a:t>
            </a:r>
          </a:p>
          <a:p>
            <a:pPr marL="742950" lvl="1" indent="-285750">
              <a:spcBef>
                <a:spcPts val="600"/>
              </a:spcBef>
              <a:buSzPct val="88000"/>
              <a:buFont typeface="Courier New" panose="02070309020205020404" pitchFamily="49" charset="0"/>
              <a:buChar char="o"/>
            </a:pPr>
            <a:r>
              <a:rPr lang="en-US" sz="1600" dirty="0"/>
              <a:t>Enables Click to Chat, allowing customers to directly chat with a representative</a:t>
            </a:r>
          </a:p>
          <a:p>
            <a:pPr marL="742950" lvl="1" indent="-285750">
              <a:spcBef>
                <a:spcPts val="600"/>
              </a:spcBef>
              <a:buSzPct val="88000"/>
              <a:buFont typeface="Courier New" panose="02070309020205020404" pitchFamily="49" charset="0"/>
              <a:buChar char="o"/>
            </a:pPr>
            <a:r>
              <a:rPr lang="en-US" sz="1600" dirty="0"/>
              <a:t>Adds Automatic Translation which allows a broader audience to access and engage with web content and information on the Site</a:t>
            </a:r>
          </a:p>
        </p:txBody>
      </p:sp>
    </p:spTree>
    <p:extLst>
      <p:ext uri="{BB962C8B-B14F-4D97-AF65-F5344CB8AC3E}">
        <p14:creationId xmlns:p14="http://schemas.microsoft.com/office/powerpoint/2010/main" val="3877365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Group can use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Experiences</a:t>
            </a:r>
            <a:r>
              <a:rPr lang="en-US" dirty="0"/>
              <a:t> to create versions of Content Pages customized to specific </a:t>
            </a:r>
            <a:r>
              <a:rPr lang="en-US" b="1" dirty="0">
                <a:solidFill>
                  <a:schemeClr val="bg1">
                    <a:lumMod val="75000"/>
                  </a:schemeClr>
                </a:solidFill>
                <a:highlight>
                  <a:srgbClr val="C0C0C0"/>
                </a:highlight>
              </a:rPr>
              <a:t>User Segments</a:t>
            </a:r>
            <a:r>
              <a:rPr lang="en-US" dirty="0"/>
              <a:t>.   </a:t>
            </a:r>
          </a:p>
          <a:p>
            <a:pPr marL="285750" indent="-285750">
              <a:spcBef>
                <a:spcPts val="600"/>
              </a:spcBef>
              <a:buSzPct val="150000"/>
              <a:buFont typeface="Arial" panose="020B0604020202020204" pitchFamily="34" charset="0"/>
              <a:buChar char="•"/>
            </a:pPr>
            <a:r>
              <a:rPr lang="en-US" dirty="0"/>
              <a:t>Mondego has a larger number of Users that visit the Site from mobile devices. To make sure that pages work for mobile Users, the web team uses the </a:t>
            </a:r>
            <a:r>
              <a:rPr lang="en-US" b="1" dirty="0">
                <a:solidFill>
                  <a:schemeClr val="bg1">
                    <a:lumMod val="75000"/>
                  </a:schemeClr>
                </a:solidFill>
                <a:highlight>
                  <a:srgbClr val="C0C0C0"/>
                </a:highlight>
              </a:rPr>
              <a:t>Grid</a:t>
            </a:r>
            <a:r>
              <a:rPr lang="en-US" dirty="0"/>
              <a:t> and </a:t>
            </a:r>
            <a:r>
              <a:rPr lang="en-US" b="1" dirty="0">
                <a:solidFill>
                  <a:schemeClr val="bg1">
                    <a:lumMod val="75000"/>
                  </a:schemeClr>
                </a:solidFill>
                <a:highlight>
                  <a:srgbClr val="C0C0C0"/>
                </a:highlight>
              </a:rPr>
              <a:t>Container</a:t>
            </a:r>
            <a:r>
              <a:rPr lang="en-US" dirty="0"/>
              <a:t> Fragments and defines their layouts for different screen sizes.</a:t>
            </a:r>
          </a:p>
          <a:p>
            <a:pPr marL="285750" indent="-285750">
              <a:spcBef>
                <a:spcPts val="600"/>
              </a:spcBef>
              <a:buSzPct val="150000"/>
              <a:buFont typeface="Arial" panose="020B0604020202020204" pitchFamily="34" charset="0"/>
              <a:buChar char="•"/>
            </a:pPr>
            <a:r>
              <a:rPr lang="en-US" dirty="0"/>
              <a:t>To securely collect signatures from Mondego employees and from customers, </a:t>
            </a:r>
            <a:r>
              <a:rPr lang="en-US" b="1" dirty="0">
                <a:solidFill>
                  <a:schemeClr val="bg1">
                    <a:lumMod val="75000"/>
                  </a:schemeClr>
                </a:solidFill>
                <a:highlight>
                  <a:srgbClr val="C0C0C0"/>
                </a:highlight>
              </a:rPr>
              <a:t>DocuSign</a:t>
            </a:r>
            <a:r>
              <a:rPr lang="en-US" dirty="0"/>
              <a:t> is enabled. </a:t>
            </a:r>
          </a:p>
          <a:p>
            <a:pPr marL="285750" indent="-285750">
              <a:spcBef>
                <a:spcPts val="600"/>
              </a:spcBef>
              <a:buSzPct val="150000"/>
              <a:buFont typeface="Arial" panose="020B0604020202020204" pitchFamily="34" charset="0"/>
              <a:buChar char="•"/>
            </a:pPr>
            <a:r>
              <a:rPr lang="en-US" dirty="0"/>
              <a:t>Mondego also improves customer support and Site accessibility by i</a:t>
            </a:r>
            <a:r>
              <a:rPr lang="en-US" sz="16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ntegrating with </a:t>
            </a: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Click to Chat</a:t>
            </a:r>
            <a:r>
              <a:rPr lang="en-US" b="1" dirty="0">
                <a:solidFill>
                  <a:schemeClr val="bg1">
                    <a:lumMod val="75000"/>
                  </a:schemeClr>
                </a:solidFill>
                <a:latin typeface="Source Sans Pro" panose="020B0503030403020204" pitchFamily="34" charset="0"/>
                <a:ea typeface="Source Sans Pro" panose="020B0503030403020204" pitchFamily="34" charset="0"/>
                <a:cs typeface="Arial" panose="020B0604020202020204" pitchFamily="34" charset="0"/>
              </a:rPr>
              <a:t> </a:t>
            </a:r>
            <a:r>
              <a:rPr lang="en-US"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a</a:t>
            </a:r>
            <a:r>
              <a:rPr lang="en-US" sz="16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nd </a:t>
            </a:r>
            <a:r>
              <a:rPr lang="en-US"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e</a:t>
            </a:r>
            <a:r>
              <a:rPr lang="en-US" sz="16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nabling </a:t>
            </a: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Automatic Translation</a:t>
            </a:r>
            <a:r>
              <a:rPr lang="en-US" sz="1600" b="1" dirty="0">
                <a:solidFill>
                  <a:schemeClr val="bg1">
                    <a:lumMod val="75000"/>
                  </a:schemeClr>
                </a:solidFill>
                <a:latin typeface="Source Sans Pro" panose="020B0503030403020204" pitchFamily="34" charset="0"/>
                <a:ea typeface="Source Sans Pro" panose="020B0503030403020204" pitchFamily="34" charset="0"/>
                <a:cs typeface="Arial" panose="020B0604020202020204" pitchFamily="34" charset="0"/>
              </a:rPr>
              <a:t> </a:t>
            </a:r>
            <a:r>
              <a:rPr lang="en-US" sz="16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of Web Content.</a:t>
            </a:r>
            <a:endParaRPr sz="1600" b="1" u="sng" dirty="0">
              <a:solidFill>
                <a:schemeClr val="accent1"/>
              </a:solidFill>
              <a:latin typeface="Source Sans Pro" panose="020B0503030403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2882412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Group can use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Experiences</a:t>
            </a:r>
            <a:r>
              <a:rPr lang="en-US" dirty="0"/>
              <a:t> to create versions of Content Pages customized to specific </a:t>
            </a:r>
            <a:r>
              <a:rPr lang="en-US" b="1" dirty="0">
                <a:solidFill>
                  <a:schemeClr val="accent1"/>
                </a:solidFill>
                <a:highlight>
                  <a:srgbClr val="C0C0C0"/>
                </a:highlight>
              </a:rPr>
              <a:t>User Segments</a:t>
            </a:r>
            <a:r>
              <a:rPr lang="en-US" dirty="0"/>
              <a:t>.   </a:t>
            </a:r>
          </a:p>
          <a:p>
            <a:pPr marL="285750" indent="-285750">
              <a:spcBef>
                <a:spcPts val="600"/>
              </a:spcBef>
              <a:buSzPct val="150000"/>
              <a:buFont typeface="Arial" panose="020B0604020202020204" pitchFamily="34" charset="0"/>
              <a:buChar char="•"/>
            </a:pPr>
            <a:r>
              <a:rPr lang="en-US" dirty="0"/>
              <a:t>Mondego has a larger number of Users that visit the Site from mobile devices. To make sure that pages work for mobile Users, the web team uses the </a:t>
            </a:r>
            <a:r>
              <a:rPr lang="en-US" b="1" dirty="0">
                <a:solidFill>
                  <a:schemeClr val="accent1"/>
                </a:solidFill>
                <a:highlight>
                  <a:srgbClr val="C0C0C0"/>
                </a:highlight>
              </a:rPr>
              <a:t>Grid</a:t>
            </a:r>
            <a:r>
              <a:rPr lang="en-US" dirty="0"/>
              <a:t> and </a:t>
            </a:r>
            <a:r>
              <a:rPr lang="en-US" b="1" dirty="0">
                <a:solidFill>
                  <a:schemeClr val="accent1"/>
                </a:solidFill>
                <a:highlight>
                  <a:srgbClr val="C0C0C0"/>
                </a:highlight>
              </a:rPr>
              <a:t>Container</a:t>
            </a:r>
            <a:r>
              <a:rPr lang="en-US" dirty="0"/>
              <a:t> Fragments and defines their layouts for different screen sizes.</a:t>
            </a:r>
          </a:p>
          <a:p>
            <a:pPr marL="285750" indent="-285750">
              <a:spcBef>
                <a:spcPts val="600"/>
              </a:spcBef>
              <a:buSzPct val="150000"/>
              <a:buFont typeface="Arial" panose="020B0604020202020204" pitchFamily="34" charset="0"/>
              <a:buChar char="•"/>
            </a:pPr>
            <a:r>
              <a:rPr lang="en-US" dirty="0"/>
              <a:t>To securely collect signatures from Mondego employees and from customers, </a:t>
            </a:r>
            <a:r>
              <a:rPr lang="en-US" b="1" dirty="0">
                <a:solidFill>
                  <a:schemeClr val="accent1"/>
                </a:solidFill>
                <a:highlight>
                  <a:srgbClr val="C0C0C0"/>
                </a:highlight>
              </a:rPr>
              <a:t>DocuSign</a:t>
            </a:r>
            <a:r>
              <a:rPr lang="en-US" dirty="0"/>
              <a:t> is enabled. </a:t>
            </a:r>
          </a:p>
          <a:p>
            <a:pPr marL="285750" indent="-285750">
              <a:spcBef>
                <a:spcPts val="600"/>
              </a:spcBef>
              <a:buSzPct val="150000"/>
              <a:buFont typeface="Arial" panose="020B0604020202020204" pitchFamily="34" charset="0"/>
              <a:buChar char="•"/>
            </a:pPr>
            <a:r>
              <a:rPr lang="en-US" dirty="0"/>
              <a:t>Mondego also improves customer support and Site accessibility by i</a:t>
            </a:r>
            <a:r>
              <a:rPr lang="en-US" sz="16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ntegrating with </a:t>
            </a: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Click to Chat</a:t>
            </a:r>
            <a:r>
              <a:rPr lang="en-US" b="1"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 </a:t>
            </a:r>
            <a:r>
              <a:rPr lang="en-US"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a</a:t>
            </a:r>
            <a:r>
              <a:rPr lang="en-US" sz="16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nd </a:t>
            </a:r>
            <a:r>
              <a:rPr lang="en-US"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e</a:t>
            </a:r>
            <a:r>
              <a:rPr lang="en-US" sz="16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nabling </a:t>
            </a: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Automatic Translation</a:t>
            </a:r>
            <a:r>
              <a:rPr lang="en-US" sz="1600" b="1"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 </a:t>
            </a:r>
            <a:r>
              <a:rPr lang="en-US" sz="1600" dirty="0">
                <a:solidFill>
                  <a:schemeClr val="tx1"/>
                </a:solidFill>
                <a:latin typeface="Source Sans Pro" panose="020B0503030403020204" pitchFamily="34" charset="0"/>
                <a:ea typeface="Source Sans Pro" panose="020B0503030403020204" pitchFamily="34" charset="0"/>
                <a:cs typeface="Arial" panose="020B0604020202020204" pitchFamily="34" charset="0"/>
              </a:rPr>
              <a:t>of Web Content.</a:t>
            </a:r>
            <a:endParaRPr sz="1600" b="1" u="sng" dirty="0">
              <a:solidFill>
                <a:schemeClr val="accent1"/>
              </a:solidFill>
              <a:latin typeface="Source Sans Pro" panose="020B0503030403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1548307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34194"/>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Create Unique User Experiences</a:t>
            </a:r>
            <a:endParaRPr dirty="0"/>
          </a:p>
        </p:txBody>
      </p:sp>
    </p:spTree>
    <p:extLst>
      <p:ext uri="{BB962C8B-B14F-4D97-AF65-F5344CB8AC3E}">
        <p14:creationId xmlns:p14="http://schemas.microsoft.com/office/powerpoint/2010/main" val="3741337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6357384"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Create Unique User Experiences Exercise Objectives</a:t>
            </a:r>
            <a:endParaRPr dirty="0">
              <a:solidFill>
                <a:schemeClr val="tx1"/>
              </a:solidFill>
            </a:endParaRPr>
          </a:p>
        </p:txBody>
      </p:sp>
      <p:sp>
        <p:nvSpPr>
          <p:cNvPr id="136" name="Google Shape;136;p21"/>
          <p:cNvSpPr txBox="1">
            <a:spLocks noGrp="1"/>
          </p:cNvSpPr>
          <p:nvPr>
            <p:ph type="subTitle" idx="1"/>
          </p:nvPr>
        </p:nvSpPr>
        <p:spPr>
          <a:xfrm>
            <a:off x="2244175" y="1854201"/>
            <a:ext cx="6357384" cy="3091089"/>
          </a:xfrm>
          <a:prstGeom prst="rect">
            <a:avLst/>
          </a:prstGeom>
        </p:spPr>
        <p:txBody>
          <a:bodyPr spcFirstLastPara="1" wrap="square" lIns="0" tIns="91425" rIns="0" bIns="91425" anchor="t" anchorCtr="0">
            <a:noAutofit/>
          </a:bodyPr>
          <a:lstStyle/>
          <a:p>
            <a:pPr marL="285750" lvl="0" indent="-285750">
              <a:spcBef>
                <a:spcPts val="1800"/>
              </a:spcBef>
              <a:buSzPct val="150000"/>
              <a:buFont typeface="Arial" panose="020B0604020202020204" pitchFamily="34" charset="0"/>
              <a:buChar char="•"/>
            </a:pPr>
            <a:r>
              <a:rPr lang="en-US" sz="1600" dirty="0"/>
              <a:t>Create an Experience for Mondego Employees</a:t>
            </a:r>
          </a:p>
          <a:p>
            <a:pPr marL="742950" lvl="1" indent="-285750">
              <a:spcBef>
                <a:spcPts val="600"/>
              </a:spcBef>
              <a:buSzPct val="88000"/>
              <a:buFont typeface="Courier New" panose="02070309020205020404" pitchFamily="49" charset="0"/>
              <a:buChar char="o"/>
            </a:pPr>
            <a:r>
              <a:rPr lang="en-US" sz="1600" dirty="0"/>
              <a:t>Create a New User Segment</a:t>
            </a:r>
          </a:p>
          <a:p>
            <a:pPr marL="742950" lvl="1" indent="-285750">
              <a:spcBef>
                <a:spcPts val="600"/>
              </a:spcBef>
              <a:buSzPct val="88000"/>
              <a:buFont typeface="Courier New" panose="02070309020205020404" pitchFamily="49" charset="0"/>
              <a:buChar char="o"/>
            </a:pPr>
            <a:r>
              <a:rPr lang="en-US" sz="1600" dirty="0"/>
              <a:t>Make Changes to the Welcome Page</a:t>
            </a:r>
          </a:p>
          <a:p>
            <a:pPr marL="285750" lvl="0" indent="-285750">
              <a:spcBef>
                <a:spcPts val="600"/>
              </a:spcBef>
              <a:buSzPct val="150000"/>
              <a:buFont typeface="Arial" panose="020B0604020202020204" pitchFamily="34" charset="0"/>
              <a:buChar char="•"/>
            </a:pPr>
            <a:r>
              <a:rPr lang="en-US" sz="1600" dirty="0"/>
              <a:t>Add a Custom Navigation Bar to the Welcome Page</a:t>
            </a:r>
          </a:p>
          <a:p>
            <a:pPr marL="742950" lvl="1" indent="-285750">
              <a:spcBef>
                <a:spcPts val="600"/>
              </a:spcBef>
              <a:buSzPct val="88000"/>
              <a:buFont typeface="Courier New" panose="02070309020205020404" pitchFamily="49" charset="0"/>
              <a:buChar char="o"/>
            </a:pPr>
            <a:r>
              <a:rPr lang="en-US" sz="1600" dirty="0"/>
              <a:t>Create a Custom Navigation Menu</a:t>
            </a:r>
          </a:p>
          <a:p>
            <a:pPr marL="742950" lvl="1" indent="-285750">
              <a:spcBef>
                <a:spcPts val="600"/>
              </a:spcBef>
              <a:buSzPct val="88000"/>
              <a:buFont typeface="Courier New" panose="02070309020205020404" pitchFamily="49" charset="0"/>
              <a:buChar char="o"/>
            </a:pPr>
            <a:r>
              <a:rPr lang="en-US" sz="1600" dirty="0"/>
              <a:t>Use Grid, Dropdown, and Menu Display Fragments to Create a </a:t>
            </a:r>
            <a:r>
              <a:rPr lang="en-US" sz="1600"/>
              <a:t>Navigation Bar</a:t>
            </a:r>
            <a:endParaRPr lang="en-US" sz="1600" dirty="0"/>
          </a:p>
        </p:txBody>
      </p:sp>
    </p:spTree>
    <p:extLst>
      <p:ext uri="{BB962C8B-B14F-4D97-AF65-F5344CB8AC3E}">
        <p14:creationId xmlns:p14="http://schemas.microsoft.com/office/powerpoint/2010/main" val="2794807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283464" lvl="0" indent="-283464">
              <a:spcBef>
                <a:spcPts val="600"/>
              </a:spcBef>
              <a:buFont typeface="+mj-lt"/>
              <a:buAutoNum type="arabicPeriod"/>
            </a:pPr>
            <a:r>
              <a:rPr lang="en-US" dirty="0"/>
              <a:t>Create a New Experience on the Mondego Community Welcome Page</a:t>
            </a:r>
          </a:p>
          <a:p>
            <a:pPr marL="283464" lvl="0" indent="-283464">
              <a:spcBef>
                <a:spcPts val="600"/>
              </a:spcBef>
              <a:buFont typeface="+mj-lt"/>
              <a:buAutoNum type="arabicPeriod"/>
            </a:pPr>
            <a:r>
              <a:rPr lang="en-US" dirty="0"/>
              <a:t>Add Conditions to a New User Segment </a:t>
            </a:r>
          </a:p>
          <a:p>
            <a:pPr marL="283464" lvl="0" indent="-283464">
              <a:spcBef>
                <a:spcPts val="600"/>
              </a:spcBef>
              <a:buFont typeface="+mj-lt"/>
              <a:buAutoNum type="arabicPeriod"/>
            </a:pPr>
            <a:r>
              <a:rPr lang="en-US" dirty="0"/>
              <a:t>Group and Define Conditions for the User Segment</a:t>
            </a:r>
          </a:p>
          <a:p>
            <a:pPr marL="283464" lvl="0" indent="-283464">
              <a:spcBef>
                <a:spcPts val="600"/>
              </a:spcBef>
              <a:buFont typeface="+mj-lt"/>
              <a:buAutoNum type="arabicPeriod"/>
            </a:pPr>
            <a:r>
              <a:rPr lang="en-US" dirty="0"/>
              <a:t>Make Changes to the Welcome Page in the Mondego Employees Experience</a:t>
            </a:r>
          </a:p>
          <a:p>
            <a:pPr marL="283464" lvl="0" indent="-283464">
              <a:spcBef>
                <a:spcPts val="600"/>
              </a:spcBef>
              <a:buFont typeface="+mj-lt"/>
              <a:buAutoNum type="arabicPeriod"/>
            </a:pPr>
            <a:r>
              <a:rPr lang="en-US" dirty="0"/>
              <a:t>Set the Mondego Employees Experience Priority</a:t>
            </a:r>
          </a:p>
          <a:p>
            <a:pPr marL="283464" lvl="0" indent="-283464">
              <a:spcBef>
                <a:spcPts val="600"/>
              </a:spcBef>
              <a:buFont typeface="+mj-lt"/>
              <a:buAutoNum type="arabicPeriod"/>
            </a:pPr>
            <a:r>
              <a:rPr lang="en-US" dirty="0"/>
              <a:t>Preview the Mondego Employees Experience</a:t>
            </a:r>
          </a:p>
        </p:txBody>
      </p:sp>
      <p:sp>
        <p:nvSpPr>
          <p:cNvPr id="112" name="Google Shape;112;p18"/>
          <p:cNvSpPr txBox="1">
            <a:spLocks noGrp="1"/>
          </p:cNvSpPr>
          <p:nvPr>
            <p:ph type="title"/>
          </p:nvPr>
        </p:nvSpPr>
        <p:spPr>
          <a:xfrm>
            <a:off x="1008185" y="864030"/>
            <a:ext cx="7391896" cy="572700"/>
          </a:xfrm>
          <a:prstGeom prst="rect">
            <a:avLst/>
          </a:prstGeom>
        </p:spPr>
        <p:txBody>
          <a:bodyPr spcFirstLastPara="1" wrap="square" lIns="0" tIns="91425" rIns="0" bIns="91425" anchor="t" anchorCtr="0">
            <a:noAutofit/>
          </a:bodyPr>
          <a:lstStyle/>
          <a:p>
            <a:pPr lvl="0"/>
            <a:r>
              <a:rPr lang="en-US" dirty="0">
                <a:solidFill>
                  <a:schemeClr val="tx1"/>
                </a:solidFill>
              </a:rPr>
              <a:t>Create Unique User Experiences Exercise Steps (1/2)</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262028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59969"/>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Mondego also wants to improve Customer Service by adding: </a:t>
            </a:r>
          </a:p>
          <a:p>
            <a:pPr lvl="1" fontAlgn="base">
              <a:lnSpc>
                <a:spcPct val="114000"/>
              </a:lnSpc>
              <a:spcBef>
                <a:spcPts val="600"/>
              </a:spcBef>
            </a:pPr>
            <a:r>
              <a:rPr lang="en-US" sz="1600" dirty="0"/>
              <a:t>Unique User Experiences for different customers and user groups</a:t>
            </a:r>
          </a:p>
          <a:p>
            <a:pPr lvl="1" fontAlgn="base">
              <a:lnSpc>
                <a:spcPct val="114000"/>
              </a:lnSpc>
              <a:spcBef>
                <a:spcPts val="600"/>
              </a:spcBef>
            </a:pPr>
            <a:r>
              <a:rPr lang="en-US" sz="1600" dirty="0"/>
              <a:t>A click to chat feature to allow Users to chat with Customer Service</a:t>
            </a:r>
          </a:p>
          <a:p>
            <a:pPr lvl="1" fontAlgn="base">
              <a:lnSpc>
                <a:spcPct val="114000"/>
              </a:lnSpc>
              <a:spcBef>
                <a:spcPts val="600"/>
              </a:spcBef>
            </a:pPr>
            <a:r>
              <a:rPr lang="en-US" sz="1600" dirty="0"/>
              <a:t>A secure way for Users to sign documents </a:t>
            </a:r>
          </a:p>
          <a:p>
            <a:pPr lvl="1" fontAlgn="base">
              <a:lnSpc>
                <a:spcPct val="114000"/>
              </a:lnSpc>
              <a:spcBef>
                <a:spcPts val="600"/>
              </a:spcBef>
            </a:pPr>
            <a:r>
              <a:rPr lang="en-US" sz="1600" dirty="0"/>
              <a:t>Automatic Translation for web content  </a:t>
            </a:r>
          </a:p>
          <a:p>
            <a:pPr marL="596900" lvl="1" indent="0" fontAlgn="base">
              <a:lnSpc>
                <a:spcPct val="114000"/>
              </a:lnSpc>
              <a:spcBef>
                <a:spcPts val="600"/>
              </a:spcBef>
              <a:buNone/>
            </a:pPr>
            <a:endParaRPr lang="en-US" sz="1600" dirty="0"/>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Use Case: The Mondego Group</a:t>
            </a:r>
            <a:endParaRPr dirty="0"/>
          </a:p>
        </p:txBody>
      </p:sp>
      <p:pic>
        <p:nvPicPr>
          <p:cNvPr id="7" name="Google Shape;115;p18">
            <a:extLst>
              <a:ext uri="{FF2B5EF4-FFF2-40B4-BE49-F238E27FC236}">
                <a16:creationId xmlns:a16="http://schemas.microsoft.com/office/drawing/2014/main" id="{8BFAE7C0-A5B9-2247-BD90-F7EE279FC9A0}"/>
              </a:ext>
            </a:extLst>
          </p:cNvPr>
          <p:cNvPicPr preferRelativeResize="0">
            <a:picLocks noChangeAspect="1"/>
          </p:cNvPicPr>
          <p:nvPr/>
        </p:nvPicPr>
        <p:blipFill rotWithShape="1">
          <a:blip r:embed="rId3"/>
          <a:srcRect t="-449" b="-379"/>
          <a:stretch/>
        </p:blipFill>
        <p:spPr>
          <a:xfrm>
            <a:off x="4637316" y="1630773"/>
            <a:ext cx="4138249" cy="2952697"/>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095491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283464" lvl="0" indent="-283464">
              <a:spcBef>
                <a:spcPts val="600"/>
              </a:spcBef>
              <a:buFont typeface="+mj-lt"/>
              <a:buAutoNum type="arabicPeriod"/>
            </a:pPr>
            <a:r>
              <a:rPr lang="en-US" dirty="0"/>
              <a:t>Create a Custom Navigation Menu</a:t>
            </a:r>
          </a:p>
          <a:p>
            <a:pPr marL="283464" lvl="0" indent="-283464">
              <a:spcBef>
                <a:spcPts val="600"/>
              </a:spcBef>
              <a:buFont typeface="+mj-lt"/>
              <a:buAutoNum type="arabicPeriod"/>
            </a:pPr>
            <a:r>
              <a:rPr lang="en-US" dirty="0"/>
              <a:t>Add Submenu and URL Elements to the Navigation Menu</a:t>
            </a:r>
          </a:p>
          <a:p>
            <a:pPr marL="283464" lvl="0" indent="-283464">
              <a:spcBef>
                <a:spcPts val="600"/>
              </a:spcBef>
              <a:buFont typeface="+mj-lt"/>
              <a:buAutoNum type="arabicPeriod"/>
            </a:pPr>
            <a:r>
              <a:rPr lang="en-US" dirty="0"/>
              <a:t>Add a Navigation Bar to the Mondego Employees Experience Welcome Page</a:t>
            </a:r>
          </a:p>
          <a:p>
            <a:pPr marL="283464" lvl="0" indent="-283464">
              <a:spcBef>
                <a:spcPts val="600"/>
              </a:spcBef>
              <a:buFont typeface="+mj-lt"/>
              <a:buAutoNum type="arabicPeriod"/>
            </a:pPr>
            <a:r>
              <a:rPr lang="en-US" dirty="0"/>
              <a:t>Add Menu Display Fragments to the Navigation Bar</a:t>
            </a:r>
          </a:p>
          <a:p>
            <a:pPr marL="283464" lvl="0" indent="-283464">
              <a:spcBef>
                <a:spcPts val="600"/>
              </a:spcBef>
              <a:buFont typeface="+mj-lt"/>
              <a:buAutoNum type="arabicPeriod"/>
            </a:pPr>
            <a:r>
              <a:rPr lang="en-US" dirty="0"/>
              <a:t>Configure the Menu Display Fragments </a:t>
            </a:r>
          </a:p>
          <a:p>
            <a:pPr marL="283464" lvl="0" indent="-283464">
              <a:spcBef>
                <a:spcPts val="600"/>
              </a:spcBef>
              <a:buFont typeface="+mj-lt"/>
              <a:buAutoNum type="arabicPeriod"/>
            </a:pPr>
            <a:r>
              <a:rPr lang="en-US" dirty="0"/>
              <a:t>Manage the Fragment Layout for Mobile Devices</a:t>
            </a:r>
          </a:p>
        </p:txBody>
      </p:sp>
      <p:sp>
        <p:nvSpPr>
          <p:cNvPr id="112" name="Google Shape;112;p18"/>
          <p:cNvSpPr txBox="1">
            <a:spLocks noGrp="1"/>
          </p:cNvSpPr>
          <p:nvPr>
            <p:ph type="title"/>
          </p:nvPr>
        </p:nvSpPr>
        <p:spPr>
          <a:xfrm>
            <a:off x="1008185" y="864030"/>
            <a:ext cx="7391896" cy="572700"/>
          </a:xfrm>
          <a:prstGeom prst="rect">
            <a:avLst/>
          </a:prstGeom>
        </p:spPr>
        <p:txBody>
          <a:bodyPr spcFirstLastPara="1" wrap="square" lIns="0" tIns="91425" rIns="0" bIns="91425" anchor="t" anchorCtr="0">
            <a:noAutofit/>
          </a:bodyPr>
          <a:lstStyle/>
          <a:p>
            <a:pPr lvl="0"/>
            <a:r>
              <a:rPr lang="en-US" dirty="0">
                <a:solidFill>
                  <a:schemeClr val="tx1"/>
                </a:solidFill>
              </a:rPr>
              <a:t>Create Unique User Experiences Exercise Steps (2/2)</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
        <p:nvSpPr>
          <p:cNvPr id="2" name="TextBox 1">
            <a:extLst>
              <a:ext uri="{FF2B5EF4-FFF2-40B4-BE49-F238E27FC236}">
                <a16:creationId xmlns:a16="http://schemas.microsoft.com/office/drawing/2014/main" id="{8592C335-20B4-1C45-9933-167581B911D7}"/>
              </a:ext>
            </a:extLst>
          </p:cNvPr>
          <p:cNvSpPr txBox="1"/>
          <p:nvPr/>
        </p:nvSpPr>
        <p:spPr>
          <a:xfrm>
            <a:off x="2634712" y="424653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86196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283464" lvl="0" indent="-283464">
              <a:spcBef>
                <a:spcPts val="600"/>
              </a:spcBef>
              <a:buFont typeface="+mj-lt"/>
              <a:buAutoNum type="arabicPeriod"/>
            </a:pPr>
            <a:r>
              <a:rPr lang="en-US" dirty="0"/>
              <a:t>Add a second Experience to the Welcome Page on the Mondego Community Site. Name the New User Segment "Content Creators" and set it to include only those assigned the Site Content Creator Role. Give the Content Creators Experience priority above the Default and Mondego Employees Experiences. Add Fragments and Content to the Welcome Page for that Experience and view those changes.</a:t>
            </a:r>
            <a:endParaRPr dirty="0"/>
          </a:p>
        </p:txBody>
      </p:sp>
      <p:sp>
        <p:nvSpPr>
          <p:cNvPr id="112" name="Google Shape;112;p18"/>
          <p:cNvSpPr txBox="1">
            <a:spLocks noGrp="1"/>
          </p:cNvSpPr>
          <p:nvPr>
            <p:ph type="title"/>
          </p:nvPr>
        </p:nvSpPr>
        <p:spPr>
          <a:xfrm>
            <a:off x="1008184" y="864030"/>
            <a:ext cx="7236913" cy="572700"/>
          </a:xfrm>
          <a:prstGeom prst="rect">
            <a:avLst/>
          </a:prstGeom>
        </p:spPr>
        <p:txBody>
          <a:bodyPr spcFirstLastPara="1" wrap="square" lIns="0" tIns="91425" rIns="0" bIns="91425" anchor="t" anchorCtr="0">
            <a:noAutofit/>
          </a:bodyPr>
          <a:lstStyle/>
          <a:p>
            <a:pPr lvl="0"/>
            <a:r>
              <a:rPr lang="en-US" dirty="0">
                <a:solidFill>
                  <a:schemeClr val="tx1"/>
                </a:solidFill>
              </a:rPr>
              <a:t>Create Unique User Experiences Bonus Exercise</a:t>
            </a:r>
            <a:endParaRPr dirty="0">
              <a:solidFill>
                <a:schemeClr val="tx1"/>
              </a:solidFill>
            </a:endParaRPr>
          </a:p>
        </p:txBody>
      </p:sp>
    </p:spTree>
    <p:extLst>
      <p:ext uri="{BB962C8B-B14F-4D97-AF65-F5344CB8AC3E}">
        <p14:creationId xmlns:p14="http://schemas.microsoft.com/office/powerpoint/2010/main" val="3144548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Summary (1/3)</a:t>
            </a:r>
            <a:endParaRPr dirty="0">
              <a:solidFill>
                <a:schemeClr val="tx1"/>
              </a:solidFill>
            </a:endParaRPr>
          </a:p>
        </p:txBody>
      </p:sp>
      <p:sp>
        <p:nvSpPr>
          <p:cNvPr id="136" name="Google Shape;136;p21"/>
          <p:cNvSpPr txBox="1">
            <a:spLocks noGrp="1"/>
          </p:cNvSpPr>
          <p:nvPr>
            <p:ph type="subTitle" idx="1"/>
          </p:nvPr>
        </p:nvSpPr>
        <p:spPr>
          <a:xfrm>
            <a:off x="2244174" y="1853626"/>
            <a:ext cx="5985299" cy="2013611"/>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Fragments and widgets can be used to create Content Pages, which make building engaging web pages both quick and easy with a drag-and-drop creation process.</a:t>
            </a:r>
          </a:p>
          <a:p>
            <a:pPr marL="285750" lvl="0" indent="-285750">
              <a:spcBef>
                <a:spcPts val="600"/>
              </a:spcBef>
              <a:buSzPct val="150000"/>
              <a:buFont typeface="Arial" panose="020B0604020202020204" pitchFamily="34" charset="0"/>
              <a:buChar char="•"/>
            </a:pPr>
            <a:r>
              <a:rPr lang="en-US" sz="1600" dirty="0"/>
              <a:t>Master Pages provide a template for headers and footers that can be used on multiple pages on a Site for consistent style and design. </a:t>
            </a:r>
          </a:p>
          <a:p>
            <a:pPr marL="285750" lvl="0" indent="-285750">
              <a:spcBef>
                <a:spcPts val="600"/>
              </a:spcBef>
              <a:buSzPct val="150000"/>
              <a:buFont typeface="Arial" panose="020B0604020202020204" pitchFamily="34" charset="0"/>
              <a:buChar char="•"/>
            </a:pPr>
            <a:r>
              <a:rPr lang="en-US" sz="1600" dirty="0"/>
              <a:t>Style Books enable one to make stylistic guidelines for a Site within the confines of the Liferay DXP UI, including managing color scheme, font, and layout.</a:t>
            </a:r>
          </a:p>
          <a:p>
            <a:pPr marL="285750" lvl="0" indent="-285750">
              <a:spcBef>
                <a:spcPts val="600"/>
              </a:spcBef>
              <a:buSzPct val="150000"/>
              <a:buFont typeface="Arial" panose="020B0604020202020204" pitchFamily="34" charset="0"/>
              <a:buChar char="•"/>
            </a:pPr>
            <a:endParaRPr lang="en-US" sz="1600" dirty="0"/>
          </a:p>
        </p:txBody>
      </p:sp>
    </p:spTree>
    <p:extLst>
      <p:ext uri="{BB962C8B-B14F-4D97-AF65-F5344CB8AC3E}">
        <p14:creationId xmlns:p14="http://schemas.microsoft.com/office/powerpoint/2010/main" val="2642643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Summary (2/3)</a:t>
            </a:r>
            <a:endParaRPr dirty="0">
              <a:solidFill>
                <a:schemeClr val="tx1"/>
              </a:solidFill>
            </a:endParaRPr>
          </a:p>
        </p:txBody>
      </p:sp>
      <p:sp>
        <p:nvSpPr>
          <p:cNvPr id="136" name="Google Shape;136;p21"/>
          <p:cNvSpPr txBox="1">
            <a:spLocks noGrp="1"/>
          </p:cNvSpPr>
          <p:nvPr>
            <p:ph type="subTitle" idx="1"/>
          </p:nvPr>
        </p:nvSpPr>
        <p:spPr>
          <a:xfrm>
            <a:off x="2244175" y="1853626"/>
            <a:ext cx="5985300" cy="2013611"/>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Experiences are unique versions of a single Content Page that can be targeted at a specific User Segment for a more personalized Site experience.</a:t>
            </a:r>
          </a:p>
          <a:p>
            <a:pPr marL="285750" lvl="0" indent="-285750">
              <a:spcBef>
                <a:spcPts val="600"/>
              </a:spcBef>
              <a:buSzPct val="150000"/>
              <a:buFont typeface="Arial" panose="020B0604020202020204" pitchFamily="34" charset="0"/>
              <a:buChar char="•"/>
            </a:pPr>
            <a:r>
              <a:rPr lang="en-US" sz="1600" dirty="0"/>
              <a:t>Adding Custom Navigation Bars improves Site navigation and allows a User to easily navigate to related content.</a:t>
            </a:r>
          </a:p>
          <a:p>
            <a:pPr marL="285750" lvl="0" indent="-285750">
              <a:spcBef>
                <a:spcPts val="600"/>
              </a:spcBef>
              <a:buSzPct val="150000"/>
              <a:buFont typeface="Arial" panose="020B0604020202020204" pitchFamily="34" charset="0"/>
              <a:buChar char="•"/>
            </a:pPr>
            <a:r>
              <a:rPr lang="en-US" sz="1600" dirty="0"/>
              <a:t>The Grid and Container Fragments can be customized to display differently depending on the screen size, improving User experience on any device.</a:t>
            </a:r>
          </a:p>
        </p:txBody>
      </p:sp>
    </p:spTree>
    <p:extLst>
      <p:ext uri="{BB962C8B-B14F-4D97-AF65-F5344CB8AC3E}">
        <p14:creationId xmlns:p14="http://schemas.microsoft.com/office/powerpoint/2010/main" val="398179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Summary (3/3)</a:t>
            </a:r>
            <a:endParaRPr dirty="0">
              <a:solidFill>
                <a:schemeClr val="tx1"/>
              </a:solidFill>
            </a:endParaRPr>
          </a:p>
        </p:txBody>
      </p:sp>
      <p:sp>
        <p:nvSpPr>
          <p:cNvPr id="136" name="Google Shape;136;p21"/>
          <p:cNvSpPr txBox="1">
            <a:spLocks noGrp="1"/>
          </p:cNvSpPr>
          <p:nvPr>
            <p:ph type="subTitle" idx="1"/>
          </p:nvPr>
        </p:nvSpPr>
        <p:spPr>
          <a:xfrm>
            <a:off x="2244175" y="1853626"/>
            <a:ext cx="5985300" cy="2013611"/>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By enabling Click to Chat and integrating with one of the supported Chat Providers, a chat window can be added to a Site for added User Support. </a:t>
            </a:r>
          </a:p>
          <a:p>
            <a:pPr marL="285750" lvl="0" indent="-285750">
              <a:spcBef>
                <a:spcPts val="600"/>
              </a:spcBef>
              <a:buSzPct val="150000"/>
              <a:buFont typeface="Arial" panose="020B0604020202020204" pitchFamily="34" charset="0"/>
              <a:buChar char="•"/>
            </a:pPr>
            <a:r>
              <a:rPr lang="en-US" sz="1600" dirty="0"/>
              <a:t>Integrating with DocuSign digital signatures allows User signatures to be collected and managed on documents. </a:t>
            </a:r>
          </a:p>
          <a:p>
            <a:pPr marL="285750" lvl="0" indent="-285750">
              <a:spcBef>
                <a:spcPts val="600"/>
              </a:spcBef>
              <a:buSzPct val="150000"/>
              <a:buFont typeface="Arial" panose="020B0604020202020204" pitchFamily="34" charset="0"/>
              <a:buChar char="•"/>
            </a:pPr>
            <a:r>
              <a:rPr lang="en-US" sz="1600" dirty="0"/>
              <a:t>Enabling Automatic Translation allows Web Content to be quickly translated using Google Cloud Translation rather than relying on manually added translations. </a:t>
            </a:r>
          </a:p>
        </p:txBody>
      </p:sp>
    </p:spTree>
    <p:extLst>
      <p:ext uri="{BB962C8B-B14F-4D97-AF65-F5344CB8AC3E}">
        <p14:creationId xmlns:p14="http://schemas.microsoft.com/office/powerpoint/2010/main" val="4035785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4284"/>
            <a:ext cx="7819292" cy="626400"/>
          </a:xfrm>
          <a:prstGeom prst="rect">
            <a:avLst/>
          </a:prstGeom>
        </p:spPr>
        <p:txBody>
          <a:bodyPr spcFirstLastPara="1" wrap="square" lIns="0" tIns="91425" rIns="0" bIns="91425" anchor="t" anchorCtr="0">
            <a:noAutofit/>
          </a:bodyPr>
          <a:lstStyle/>
          <a:p>
            <a:pPr lvl="0"/>
            <a:r>
              <a:rPr lang="en-US" dirty="0"/>
              <a:t>For Further Reading</a:t>
            </a:r>
            <a:endParaRPr dirty="0"/>
          </a:p>
        </p:txBody>
      </p:sp>
      <p:sp>
        <p:nvSpPr>
          <p:cNvPr id="8" name="Google Shape;105;p17">
            <a:extLst>
              <a:ext uri="{FF2B5EF4-FFF2-40B4-BE49-F238E27FC236}">
                <a16:creationId xmlns:a16="http://schemas.microsoft.com/office/drawing/2014/main" id="{8C31A22E-4B5E-3C47-8693-CD787C4719AC}"/>
              </a:ext>
            </a:extLst>
          </p:cNvPr>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For more information on Content Pages and Fragments, consult the documentation here:</a:t>
            </a:r>
          </a:p>
          <a:p>
            <a:pPr marL="742950" lvl="1" indent="-285750">
              <a:spcBef>
                <a:spcPts val="600"/>
              </a:spcBef>
            </a:pPr>
            <a:r>
              <a:rPr lang="en-US" sz="1600" dirty="0">
                <a:hlinkClick r:id="rId3"/>
              </a:rPr>
              <a:t>https://learn.liferay.com/dxp/latest/en/site-building/creating-pages/building-and-managing-content-pages/content-pages-overview.html</a:t>
            </a:r>
            <a:r>
              <a:rPr lang="en-US" sz="1600" dirty="0"/>
              <a:t> </a:t>
            </a:r>
          </a:p>
          <a:p>
            <a:pPr marL="285750" indent="-285750">
              <a:spcBef>
                <a:spcPts val="600"/>
              </a:spcBef>
              <a:buSzPct val="150000"/>
              <a:buFont typeface="Arial" panose="020B0604020202020204" pitchFamily="34" charset="0"/>
              <a:buChar char="•"/>
            </a:pPr>
            <a:r>
              <a:rPr lang="en-US" dirty="0"/>
              <a:t>For more information on Master Page Templates and Style Books:</a:t>
            </a:r>
          </a:p>
          <a:p>
            <a:pPr marL="742950" lvl="1" indent="-285750">
              <a:spcBef>
                <a:spcPts val="600"/>
              </a:spcBef>
              <a:buSzPct val="88000"/>
              <a:buFont typeface="Courier New" panose="02070309020205020404" pitchFamily="49" charset="0"/>
              <a:buChar char="o"/>
            </a:pPr>
            <a:r>
              <a:rPr lang="en-US" sz="1600" u="sng" dirty="0">
                <a:solidFill>
                  <a:schemeClr val="accent1"/>
                </a:solidFill>
              </a:rPr>
              <a:t>https://</a:t>
            </a:r>
            <a:r>
              <a:rPr lang="en-US" sz="1600" u="sng" dirty="0" err="1">
                <a:solidFill>
                  <a:schemeClr val="accent1"/>
                </a:solidFill>
              </a:rPr>
              <a:t>learn.liferay.com</a:t>
            </a:r>
            <a:r>
              <a:rPr lang="en-US" sz="1600" u="sng" dirty="0">
                <a:solidFill>
                  <a:schemeClr val="accent1"/>
                </a:solidFill>
              </a:rPr>
              <a:t>/</a:t>
            </a:r>
            <a:r>
              <a:rPr lang="en-US" sz="1600" u="sng" dirty="0" err="1">
                <a:solidFill>
                  <a:schemeClr val="accent1"/>
                </a:solidFill>
              </a:rPr>
              <a:t>dxp</a:t>
            </a:r>
            <a:r>
              <a:rPr lang="en-US" sz="1600" u="sng" dirty="0">
                <a:solidFill>
                  <a:schemeClr val="accent1"/>
                </a:solidFill>
              </a:rPr>
              <a:t>/latest/</a:t>
            </a:r>
            <a:r>
              <a:rPr lang="en-US" sz="1600" u="sng" dirty="0" err="1">
                <a:solidFill>
                  <a:schemeClr val="accent1"/>
                </a:solidFill>
              </a:rPr>
              <a:t>en</a:t>
            </a:r>
            <a:r>
              <a:rPr lang="en-US" sz="1600" u="sng" dirty="0">
                <a:solidFill>
                  <a:schemeClr val="accent1"/>
                </a:solidFill>
              </a:rPr>
              <a:t>/site-building/</a:t>
            </a:r>
            <a:r>
              <a:rPr lang="en-US" sz="1600" u="sng" dirty="0" err="1">
                <a:solidFill>
                  <a:schemeClr val="accent1"/>
                </a:solidFill>
              </a:rPr>
              <a:t>site_appearance.html</a:t>
            </a:r>
            <a:endParaRPr lang="en-US" sz="1600" u="sng" dirty="0">
              <a:solidFill>
                <a:schemeClr val="accent1"/>
              </a:solidFill>
            </a:endParaRPr>
          </a:p>
          <a:p>
            <a:pPr marL="285750" indent="-285750">
              <a:spcBef>
                <a:spcPts val="600"/>
              </a:spcBef>
              <a:buSzPct val="150000"/>
              <a:buFont typeface="Arial" panose="020B0604020202020204" pitchFamily="34" charset="0"/>
              <a:buChar char="•"/>
            </a:pPr>
            <a:r>
              <a:rPr lang="en-US" dirty="0"/>
              <a:t>To learn more about Creating Unique Digital Experiences with Responsive Layouts, Experiences, and Custom Navigation Menus, visit:</a:t>
            </a:r>
          </a:p>
          <a:p>
            <a:pPr marL="742950" lvl="1" indent="-285750">
              <a:spcBef>
                <a:spcPts val="600"/>
              </a:spcBef>
            </a:pPr>
            <a:r>
              <a:rPr lang="en-US" sz="1600" dirty="0">
                <a:hlinkClick r:id="rId4"/>
              </a:rPr>
              <a:t>https://learn.liferay.com/dxp/latest/en/site_building.html</a:t>
            </a:r>
            <a:r>
              <a:rPr lang="en-US" sz="1600" dirty="0"/>
              <a:t> </a:t>
            </a:r>
          </a:p>
          <a:p>
            <a:pPr marL="0" indent="0">
              <a:spcBef>
                <a:spcPts val="600"/>
              </a:spcBef>
              <a:spcAft>
                <a:spcPts val="1600"/>
              </a:spcAft>
              <a:buNone/>
            </a:pPr>
            <a:endParaRPr lang="en-US" dirty="0"/>
          </a:p>
        </p:txBody>
      </p:sp>
    </p:spTree>
    <p:extLst>
      <p:ext uri="{BB962C8B-B14F-4D97-AF65-F5344CB8AC3E}">
        <p14:creationId xmlns:p14="http://schemas.microsoft.com/office/powerpoint/2010/main" val="2309323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4284"/>
            <a:ext cx="7819292" cy="626400"/>
          </a:xfrm>
          <a:prstGeom prst="rect">
            <a:avLst/>
          </a:prstGeom>
        </p:spPr>
        <p:txBody>
          <a:bodyPr spcFirstLastPara="1" wrap="square" lIns="0" tIns="91425" rIns="0" bIns="91425" anchor="t" anchorCtr="0">
            <a:noAutofit/>
          </a:bodyPr>
          <a:lstStyle/>
          <a:p>
            <a:pPr lvl="0"/>
            <a:r>
              <a:rPr lang="en-US" dirty="0"/>
              <a:t>For Further Reading</a:t>
            </a:r>
            <a:endParaRPr dirty="0"/>
          </a:p>
        </p:txBody>
      </p:sp>
      <p:sp>
        <p:nvSpPr>
          <p:cNvPr id="8" name="Google Shape;105;p17">
            <a:extLst>
              <a:ext uri="{FF2B5EF4-FFF2-40B4-BE49-F238E27FC236}">
                <a16:creationId xmlns:a16="http://schemas.microsoft.com/office/drawing/2014/main" id="{8C31A22E-4B5E-3C47-8693-CD787C4719AC}"/>
              </a:ext>
            </a:extLst>
          </p:cNvPr>
          <p:cNvSpPr txBox="1">
            <a:spLocks noGrp="1"/>
          </p:cNvSpPr>
          <p:nvPr>
            <p:ph type="body" idx="1"/>
          </p:nvPr>
        </p:nvSpPr>
        <p:spPr>
          <a:xfrm>
            <a:off x="890953" y="1299394"/>
            <a:ext cx="7362093" cy="2197786"/>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For information on the new features introduced in Liferay DXP 7.4:</a:t>
            </a:r>
          </a:p>
          <a:p>
            <a:pPr marL="742950" lvl="1" indent="-285750">
              <a:spcBef>
                <a:spcPts val="600"/>
              </a:spcBef>
            </a:pPr>
            <a:r>
              <a:rPr lang="en-US" sz="1600" dirty="0"/>
              <a:t>DocuSign Digital Signatures: </a:t>
            </a:r>
            <a:r>
              <a:rPr lang="en-US" sz="1600" dirty="0">
                <a:hlinkClick r:id="rId3"/>
              </a:rPr>
              <a:t>https://learn.liferay.com/dxp/latest/en/content-authoring-and-management/documents-and-media/uploading-and-managing/enabling-docusign-digital-signatures.html</a:t>
            </a:r>
            <a:r>
              <a:rPr lang="en-US" sz="1600" dirty="0"/>
              <a:t> </a:t>
            </a:r>
          </a:p>
          <a:p>
            <a:pPr marL="742950" lvl="1" indent="-285750">
              <a:spcBef>
                <a:spcPts val="600"/>
              </a:spcBef>
            </a:pPr>
            <a:r>
              <a:rPr lang="en-US" sz="1600" dirty="0"/>
              <a:t>Click to Chat: </a:t>
            </a:r>
            <a:r>
              <a:rPr lang="en-US" sz="1600" dirty="0">
                <a:hlinkClick r:id="rId4"/>
              </a:rPr>
              <a:t>https://learn.liferay.com/dxp/latest/en/site-building/personalizing-site-experience/enabling-automated-live-chat-systems/enabling-automated-live-chat-systems.html</a:t>
            </a:r>
            <a:r>
              <a:rPr lang="en-US" sz="1600" dirty="0"/>
              <a:t> </a:t>
            </a:r>
          </a:p>
          <a:p>
            <a:pPr marL="742950" lvl="1" indent="-285750">
              <a:spcBef>
                <a:spcPts val="600"/>
              </a:spcBef>
            </a:pPr>
            <a:r>
              <a:rPr lang="en-US" sz="1600" dirty="0"/>
              <a:t>Automatic Translation: </a:t>
            </a:r>
            <a:r>
              <a:rPr lang="en-US" sz="1600" dirty="0">
                <a:hlinkClick r:id="rId5"/>
              </a:rPr>
              <a:t>https://learn.liferay.com/dxp/latest/en/content-authoring-and-management/web-content/translating-web-content/automatically-translating-web-content.html</a:t>
            </a:r>
            <a:r>
              <a:rPr lang="en-US" sz="1600" dirty="0"/>
              <a:t> </a:t>
            </a:r>
          </a:p>
        </p:txBody>
      </p:sp>
    </p:spTree>
    <p:extLst>
      <p:ext uri="{BB962C8B-B14F-4D97-AF65-F5344CB8AC3E}">
        <p14:creationId xmlns:p14="http://schemas.microsoft.com/office/powerpoint/2010/main" val="4193232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5"/>
          <p:cNvSpPr txBox="1">
            <a:spLocks noGrp="1"/>
          </p:cNvSpPr>
          <p:nvPr>
            <p:ph type="subTitle" idx="1"/>
          </p:nvPr>
        </p:nvSpPr>
        <p:spPr>
          <a:xfrm>
            <a:off x="2824958" y="1850900"/>
            <a:ext cx="5268003" cy="2115600"/>
          </a:xfrm>
          <a:prstGeom prst="rect">
            <a:avLst/>
          </a:prstGeom>
        </p:spPr>
        <p:txBody>
          <a:bodyPr spcFirstLastPara="1" wrap="square" lIns="0" tIns="91425" rIns="0" bIns="91425" anchor="t" anchorCtr="0">
            <a:noAutofit/>
          </a:bodyPr>
          <a:lstStyle/>
          <a:p>
            <a:pPr marL="0" indent="0">
              <a:spcBef>
                <a:spcPts val="600"/>
              </a:spcBef>
              <a:spcAft>
                <a:spcPts val="1600"/>
              </a:spcAft>
            </a:pPr>
            <a:r>
              <a:rPr lang="en-US" sz="1600" dirty="0">
                <a:solidFill>
                  <a:schemeClr val="accent4"/>
                </a:solidFill>
              </a:rPr>
              <a:t>Decrease</a:t>
            </a:r>
            <a:r>
              <a:rPr lang="en-US" sz="1600" dirty="0">
                <a:solidFill>
                  <a:schemeClr val="accent2"/>
                </a:solidFill>
              </a:rPr>
              <a:t> </a:t>
            </a:r>
            <a:r>
              <a:rPr lang="en-US" sz="1600" dirty="0">
                <a:solidFill>
                  <a:schemeClr val="tx1"/>
                </a:solidFill>
              </a:rPr>
              <a:t>the amount of time spent styling pages and Sites </a:t>
            </a:r>
          </a:p>
          <a:p>
            <a:pPr marL="0" indent="0">
              <a:spcBef>
                <a:spcPts val="600"/>
              </a:spcBef>
              <a:spcAft>
                <a:spcPts val="1600"/>
              </a:spcAft>
            </a:pPr>
            <a:r>
              <a:rPr lang="en-US" sz="1600" dirty="0">
                <a:solidFill>
                  <a:schemeClr val="accent2"/>
                </a:solidFill>
              </a:rPr>
              <a:t>Increase </a:t>
            </a:r>
            <a:r>
              <a:rPr lang="en-US" sz="1600" dirty="0"/>
              <a:t>User engagement by creating Experiences and improving Site navigation and mobile compatibility</a:t>
            </a:r>
            <a:endParaRPr lang="en-US" sz="1600" dirty="0">
              <a:solidFill>
                <a:schemeClr val="tx1"/>
              </a:solidFill>
            </a:endParaRPr>
          </a:p>
          <a:p>
            <a:pPr marL="0" indent="0">
              <a:spcBef>
                <a:spcPts val="600"/>
              </a:spcBef>
              <a:spcAft>
                <a:spcPts val="1600"/>
              </a:spcAft>
            </a:pPr>
            <a:r>
              <a:rPr lang="en-US" sz="1600" dirty="0">
                <a:solidFill>
                  <a:srgbClr val="134194"/>
                </a:solidFill>
              </a:rPr>
              <a:t>Improve</a:t>
            </a:r>
            <a:r>
              <a:rPr lang="en-US" sz="1600" dirty="0">
                <a:solidFill>
                  <a:srgbClr val="FF0000"/>
                </a:solidFill>
              </a:rPr>
              <a:t> </a:t>
            </a:r>
            <a:r>
              <a:rPr lang="en-US" sz="1600" dirty="0"/>
              <a:t>response time to User questions by integrating Click to Chat functionality</a:t>
            </a:r>
          </a:p>
          <a:p>
            <a:pPr marL="0" indent="0">
              <a:spcBef>
                <a:spcPts val="600"/>
              </a:spcBef>
              <a:spcAft>
                <a:spcPts val="1600"/>
              </a:spcAft>
            </a:pPr>
            <a:r>
              <a:rPr lang="en-US" sz="1600" dirty="0">
                <a:solidFill>
                  <a:srgbClr val="FF0000"/>
                </a:solidFill>
              </a:rPr>
              <a:t>Reduce </a:t>
            </a:r>
            <a:r>
              <a:rPr lang="en-US" sz="1600" dirty="0"/>
              <a:t>time spent translating web content by enabling automatic translation</a:t>
            </a:r>
            <a:endParaRPr lang="en-US" sz="1600" dirty="0">
              <a:solidFill>
                <a:schemeClr val="tx1"/>
              </a:solidFill>
            </a:endParaRPr>
          </a:p>
          <a:p>
            <a:pPr marL="0" indent="0">
              <a:spcBef>
                <a:spcPts val="600"/>
              </a:spcBef>
              <a:spcAft>
                <a:spcPts val="1600"/>
              </a:spcAft>
            </a:pPr>
            <a:endParaRPr lang="en-US" sz="1600" dirty="0">
              <a:solidFill>
                <a:schemeClr val="tx1"/>
              </a:solidFill>
            </a:endParaRPr>
          </a:p>
        </p:txBody>
      </p:sp>
      <p:sp>
        <p:nvSpPr>
          <p:cNvPr id="8" name="Google Shape;135;p21">
            <a:extLst>
              <a:ext uri="{FF2B5EF4-FFF2-40B4-BE49-F238E27FC236}">
                <a16:creationId xmlns:a16="http://schemas.microsoft.com/office/drawing/2014/main" id="{C75B7EF3-A259-1C4D-B1A2-90FDE18243F1}"/>
              </a:ext>
            </a:extLst>
          </p:cNvPr>
          <p:cNvSpPr txBox="1">
            <a:spLocks/>
          </p:cNvSpPr>
          <p:nvPr/>
        </p:nvSpPr>
        <p:spPr>
          <a:xfrm>
            <a:off x="2244175" y="1199488"/>
            <a:ext cx="5985300" cy="5292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ource Sans Pro"/>
              <a:buNone/>
              <a:defRPr sz="2400" b="1"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9pPr>
          </a:lstStyle>
          <a:p>
            <a:pPr defTabSz="914378">
              <a:buClr>
                <a:srgbClr val="09101D"/>
              </a:buClr>
            </a:pPr>
            <a:r>
              <a:rPr lang="en-US" dirty="0">
                <a:solidFill>
                  <a:srgbClr val="09101D"/>
                </a:solidFill>
              </a:rPr>
              <a:t>Relevant KPIs for Module</a:t>
            </a:r>
          </a:p>
        </p:txBody>
      </p:sp>
      <p:pic>
        <p:nvPicPr>
          <p:cNvPr id="11" name="Picture 10" descr="A picture containing drawing&#10;&#10;Description automatically generated">
            <a:extLst>
              <a:ext uri="{FF2B5EF4-FFF2-40B4-BE49-F238E27FC236}">
                <a16:creationId xmlns:a16="http://schemas.microsoft.com/office/drawing/2014/main" id="{E8958C06-52B7-404A-9A71-E00918EE3FB6}"/>
              </a:ext>
            </a:extLst>
          </p:cNvPr>
          <p:cNvPicPr>
            <a:picLocks noChangeAspect="1"/>
          </p:cNvPicPr>
          <p:nvPr/>
        </p:nvPicPr>
        <p:blipFill>
          <a:blip r:embed="rId3"/>
          <a:stretch>
            <a:fillRect/>
          </a:stretch>
        </p:blipFill>
        <p:spPr>
          <a:xfrm>
            <a:off x="2262812" y="1959669"/>
            <a:ext cx="420433" cy="420433"/>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ACF0AA04-24CE-9743-BDD0-762EEE6DBE15}"/>
              </a:ext>
            </a:extLst>
          </p:cNvPr>
          <p:cNvPicPr>
            <a:picLocks noChangeAspect="1"/>
          </p:cNvPicPr>
          <p:nvPr/>
        </p:nvPicPr>
        <p:blipFill>
          <a:blip r:embed="rId4"/>
          <a:stretch>
            <a:fillRect/>
          </a:stretch>
        </p:blipFill>
        <p:spPr>
          <a:xfrm>
            <a:off x="2262812" y="2529124"/>
            <a:ext cx="420432" cy="42043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92EF647A-8C06-FF45-9696-F9F907747A15}"/>
              </a:ext>
            </a:extLst>
          </p:cNvPr>
          <p:cNvPicPr>
            <a:picLocks noChangeAspect="1"/>
          </p:cNvPicPr>
          <p:nvPr/>
        </p:nvPicPr>
        <p:blipFill>
          <a:blip r:embed="rId3"/>
          <a:stretch>
            <a:fillRect/>
          </a:stretch>
        </p:blipFill>
        <p:spPr>
          <a:xfrm>
            <a:off x="2264738" y="4179226"/>
            <a:ext cx="420433" cy="42043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80CAA375-4A14-554A-B443-CACC1329AA20}"/>
              </a:ext>
            </a:extLst>
          </p:cNvPr>
          <p:cNvPicPr>
            <a:picLocks noChangeAspect="1"/>
          </p:cNvPicPr>
          <p:nvPr/>
        </p:nvPicPr>
        <p:blipFill>
          <a:blip r:embed="rId4"/>
          <a:stretch>
            <a:fillRect/>
          </a:stretch>
        </p:blipFill>
        <p:spPr>
          <a:xfrm>
            <a:off x="2268251" y="3354175"/>
            <a:ext cx="420432" cy="4204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465900"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Using Content Pages and Fragments</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245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2" y="1373420"/>
            <a:ext cx="4138248"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Content Pages are the default page type in Liferay DXP</a:t>
            </a:r>
          </a:p>
          <a:p>
            <a:pPr marL="283464" indent="-285750" fontAlgn="base">
              <a:spcBef>
                <a:spcPts val="600"/>
              </a:spcBef>
              <a:buSzPct val="150000"/>
              <a:buFont typeface="Arial" panose="020B0604020202020204" pitchFamily="34" charset="0"/>
              <a:buChar char="•"/>
            </a:pPr>
            <a:r>
              <a:rPr lang="en-US" dirty="0"/>
              <a:t>The Editing UI contains drag-and-drop elements in the </a:t>
            </a:r>
            <a:r>
              <a:rPr lang="en-US" i="1" dirty="0"/>
              <a:t>Fragments</a:t>
            </a:r>
            <a:r>
              <a:rPr lang="en-US" dirty="0"/>
              <a:t> and </a:t>
            </a:r>
            <a:r>
              <a:rPr lang="en-US" i="1" dirty="0"/>
              <a:t>Widgets</a:t>
            </a:r>
            <a:r>
              <a:rPr lang="en-US" dirty="0"/>
              <a:t> tabs</a:t>
            </a:r>
          </a:p>
          <a:p>
            <a:pPr marL="283464" indent="-285750" fontAlgn="base">
              <a:spcBef>
                <a:spcPts val="600"/>
              </a:spcBef>
              <a:buSzPct val="150000"/>
              <a:buFont typeface="Arial" panose="020B0604020202020204" pitchFamily="34" charset="0"/>
              <a:buChar char="•"/>
            </a:pPr>
            <a:r>
              <a:rPr lang="en-US" dirty="0"/>
              <a:t>Content Pages are designed to be used with minimal configuration and have two main editing modes:</a:t>
            </a:r>
          </a:p>
          <a:p>
            <a:pPr lvl="1" fontAlgn="base">
              <a:lnSpc>
                <a:spcPct val="114000"/>
              </a:lnSpc>
              <a:spcBef>
                <a:spcPts val="600"/>
              </a:spcBef>
            </a:pPr>
            <a:r>
              <a:rPr lang="en-US" sz="1600" dirty="0"/>
              <a:t>Page Design </a:t>
            </a:r>
          </a:p>
          <a:p>
            <a:pPr lvl="1" fontAlgn="base">
              <a:lnSpc>
                <a:spcPct val="114000"/>
              </a:lnSpc>
              <a:spcBef>
                <a:spcPts val="600"/>
              </a:spcBef>
            </a:pPr>
            <a:r>
              <a:rPr lang="en-US" sz="1600" dirty="0"/>
              <a:t>Content Editing</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Content Pages</a:t>
            </a:r>
            <a:endParaRPr dirty="0"/>
          </a:p>
        </p:txBody>
      </p:sp>
      <p:pic>
        <p:nvPicPr>
          <p:cNvPr id="7" name="Google Shape;115;p18">
            <a:extLst>
              <a:ext uri="{FF2B5EF4-FFF2-40B4-BE49-F238E27FC236}">
                <a16:creationId xmlns:a16="http://schemas.microsoft.com/office/drawing/2014/main" id="{86E08068-655A-F945-8E76-F2914499C651}"/>
              </a:ext>
            </a:extLst>
          </p:cNvPr>
          <p:cNvPicPr preferRelativeResize="0">
            <a:picLocks noChangeAspect="1"/>
          </p:cNvPicPr>
          <p:nvPr/>
        </p:nvPicPr>
        <p:blipFill>
          <a:blip r:embed="rId3"/>
          <a:srcRect/>
          <a:stretch/>
        </p:blipFill>
        <p:spPr>
          <a:xfrm>
            <a:off x="5120641" y="728330"/>
            <a:ext cx="3208713" cy="3686839"/>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537682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4" y="1373420"/>
            <a:ext cx="8264189" cy="572700"/>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The Page Design editing mode contains the following action elements:</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Page Design</a:t>
            </a:r>
            <a:endParaRPr dirty="0"/>
          </a:p>
        </p:txBody>
      </p:sp>
      <p:sp>
        <p:nvSpPr>
          <p:cNvPr id="13" name="TextBox 12">
            <a:extLst>
              <a:ext uri="{FF2B5EF4-FFF2-40B4-BE49-F238E27FC236}">
                <a16:creationId xmlns:a16="http://schemas.microsoft.com/office/drawing/2014/main" id="{2F111F07-04DD-0044-9917-677417C2C106}"/>
              </a:ext>
            </a:extLst>
          </p:cNvPr>
          <p:cNvSpPr txBox="1"/>
          <p:nvPr/>
        </p:nvSpPr>
        <p:spPr>
          <a:xfrm>
            <a:off x="5655677" y="2321666"/>
            <a:ext cx="2238054" cy="1923604"/>
          </a:xfrm>
          <a:prstGeom prst="rect">
            <a:avLst/>
          </a:prstGeom>
          <a:noFill/>
        </p:spPr>
        <p:txBody>
          <a:bodyPr wrap="square" rtlCol="0">
            <a:spAutoFit/>
          </a:bodyPr>
          <a:lstStyle/>
          <a:p>
            <a:pPr>
              <a:spcAft>
                <a:spcPts val="2200"/>
              </a:spcAft>
            </a:pPr>
            <a:r>
              <a:rPr lang="en-US" sz="1600" dirty="0">
                <a:latin typeface="Source Sans Pro" panose="020B0503030403020204" pitchFamily="34" charset="0"/>
                <a:ea typeface="Source Sans Pro" panose="020B0503030403020204" pitchFamily="34" charset="0"/>
              </a:rPr>
              <a:t>Fragments and Widgets</a:t>
            </a:r>
          </a:p>
          <a:p>
            <a:pPr>
              <a:spcAft>
                <a:spcPts val="2200"/>
              </a:spcAft>
            </a:pPr>
            <a:r>
              <a:rPr lang="en-US" sz="1600" dirty="0">
                <a:latin typeface="Source Sans Pro" panose="020B0503030403020204" pitchFamily="34" charset="0"/>
                <a:ea typeface="Source Sans Pro" panose="020B0503030403020204" pitchFamily="34" charset="0"/>
              </a:rPr>
              <a:t>Browser</a:t>
            </a:r>
          </a:p>
          <a:p>
            <a:pPr>
              <a:spcAft>
                <a:spcPts val="2200"/>
              </a:spcAft>
            </a:pPr>
            <a:r>
              <a:rPr lang="en-US" sz="1600" dirty="0">
                <a:latin typeface="Source Sans Pro" panose="020B0503030403020204" pitchFamily="34" charset="0"/>
                <a:ea typeface="Source Sans Pro" panose="020B0503030403020204" pitchFamily="34" charset="0"/>
              </a:rPr>
              <a:t>Page Design Options</a:t>
            </a:r>
          </a:p>
          <a:p>
            <a:pPr>
              <a:spcAft>
                <a:spcPts val="2200"/>
              </a:spcAft>
            </a:pPr>
            <a:r>
              <a:rPr lang="en-US" sz="1600" dirty="0">
                <a:latin typeface="Source Sans Pro" panose="020B0503030403020204" pitchFamily="34" charset="0"/>
                <a:ea typeface="Source Sans Pro" panose="020B0503030403020204" pitchFamily="34" charset="0"/>
              </a:rPr>
              <a:t>Comments</a:t>
            </a:r>
          </a:p>
        </p:txBody>
      </p:sp>
      <p:grpSp>
        <p:nvGrpSpPr>
          <p:cNvPr id="38" name="Group 37">
            <a:extLst>
              <a:ext uri="{FF2B5EF4-FFF2-40B4-BE49-F238E27FC236}">
                <a16:creationId xmlns:a16="http://schemas.microsoft.com/office/drawing/2014/main" id="{B02A573C-67B8-5F4E-BFA4-DFF3A77AD144}"/>
              </a:ext>
            </a:extLst>
          </p:cNvPr>
          <p:cNvGrpSpPr/>
          <p:nvPr/>
        </p:nvGrpSpPr>
        <p:grpSpPr>
          <a:xfrm>
            <a:off x="829192" y="1988317"/>
            <a:ext cx="4826486" cy="2420752"/>
            <a:chOff x="829192" y="1988317"/>
            <a:chExt cx="4826486" cy="2420752"/>
          </a:xfrm>
        </p:grpSpPr>
        <p:pic>
          <p:nvPicPr>
            <p:cNvPr id="5" name="Google Shape;115;p18">
              <a:extLst>
                <a:ext uri="{FF2B5EF4-FFF2-40B4-BE49-F238E27FC236}">
                  <a16:creationId xmlns:a16="http://schemas.microsoft.com/office/drawing/2014/main" id="{774B6B8C-4B05-BB45-A95C-9A5028B3D94D}"/>
                </a:ext>
              </a:extLst>
            </p:cNvPr>
            <p:cNvPicPr preferRelativeResize="0">
              <a:picLocks noChangeAspect="1"/>
            </p:cNvPicPr>
            <p:nvPr/>
          </p:nvPicPr>
          <p:blipFill>
            <a:blip r:embed="rId3"/>
            <a:srcRect/>
            <a:stretch/>
          </p:blipFill>
          <p:spPr>
            <a:xfrm>
              <a:off x="829192" y="1988317"/>
              <a:ext cx="3742808" cy="2420752"/>
            </a:xfrm>
            <a:prstGeom prst="rect">
              <a:avLst/>
            </a:prstGeom>
            <a:noFill/>
            <a:ln>
              <a:noFill/>
            </a:ln>
            <a:effectLst>
              <a:outerShdw blurRad="508000" dist="190500" dir="5400000" algn="ctr" rotWithShape="0">
                <a:srgbClr val="000000">
                  <a:alpha val="20000"/>
                </a:srgbClr>
              </a:outerShdw>
            </a:effectLst>
          </p:spPr>
        </p:pic>
        <p:grpSp>
          <p:nvGrpSpPr>
            <p:cNvPr id="2" name="Group 1">
              <a:extLst>
                <a:ext uri="{FF2B5EF4-FFF2-40B4-BE49-F238E27FC236}">
                  <a16:creationId xmlns:a16="http://schemas.microsoft.com/office/drawing/2014/main" id="{37CC8F28-1208-F24E-B176-6049C35419DF}"/>
                </a:ext>
              </a:extLst>
            </p:cNvPr>
            <p:cNvGrpSpPr/>
            <p:nvPr/>
          </p:nvGrpSpPr>
          <p:grpSpPr>
            <a:xfrm>
              <a:off x="5030935" y="2158762"/>
              <a:ext cx="624743" cy="2118992"/>
              <a:chOff x="4638798" y="2327198"/>
              <a:chExt cx="624743" cy="2118992"/>
            </a:xfrm>
          </p:grpSpPr>
          <p:pic>
            <p:nvPicPr>
              <p:cNvPr id="12" name="Picture 11" descr="Graphical user interface, application&#10;&#10;Description automatically generated">
                <a:extLst>
                  <a:ext uri="{FF2B5EF4-FFF2-40B4-BE49-F238E27FC236}">
                    <a16:creationId xmlns:a16="http://schemas.microsoft.com/office/drawing/2014/main" id="{DFCBC911-8522-1C41-975F-1F0324A0D767}"/>
                  </a:ext>
                </a:extLst>
              </p:cNvPr>
              <p:cNvPicPr>
                <a:picLocks noChangeAspect="1"/>
              </p:cNvPicPr>
              <p:nvPr/>
            </p:nvPicPr>
            <p:blipFill rotWithShape="1">
              <a:blip r:embed="rId4"/>
              <a:srcRect l="78977" t="6358" r="425" b="2865"/>
              <a:stretch/>
            </p:blipFill>
            <p:spPr>
              <a:xfrm>
                <a:off x="4638799" y="2341900"/>
                <a:ext cx="624742" cy="2100990"/>
              </a:xfrm>
              <a:prstGeom prst="rect">
                <a:avLst/>
              </a:prstGeom>
              <a:effectLst>
                <a:outerShdw blurRad="508000" dist="190500" dir="5400000" algn="ctr" rotWithShape="0">
                  <a:schemeClr val="tx1">
                    <a:alpha val="20000"/>
                  </a:schemeClr>
                </a:outerShdw>
              </a:effectLst>
            </p:spPr>
          </p:pic>
          <p:sp>
            <p:nvSpPr>
              <p:cNvPr id="16" name="Rectangle 15">
                <a:extLst>
                  <a:ext uri="{FF2B5EF4-FFF2-40B4-BE49-F238E27FC236}">
                    <a16:creationId xmlns:a16="http://schemas.microsoft.com/office/drawing/2014/main" id="{DC8AAB4F-C0E0-0945-95A5-7E3232982017}"/>
                  </a:ext>
                </a:extLst>
              </p:cNvPr>
              <p:cNvSpPr/>
              <p:nvPr/>
            </p:nvSpPr>
            <p:spPr>
              <a:xfrm>
                <a:off x="4638798" y="2327198"/>
                <a:ext cx="624742" cy="2118992"/>
              </a:xfrm>
              <a:prstGeom prst="rect">
                <a:avLst/>
              </a:prstGeom>
              <a:noFill/>
              <a:ln w="9525">
                <a:solidFill>
                  <a:srgbClr val="FE0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Connector 16">
              <a:extLst>
                <a:ext uri="{FF2B5EF4-FFF2-40B4-BE49-F238E27FC236}">
                  <a16:creationId xmlns:a16="http://schemas.microsoft.com/office/drawing/2014/main" id="{46A43FB4-7F06-7942-A8A7-B07A9A3995C6}"/>
                </a:ext>
              </a:extLst>
            </p:cNvPr>
            <p:cNvCxnSpPr>
              <a:cxnSpLocks/>
            </p:cNvCxnSpPr>
            <p:nvPr/>
          </p:nvCxnSpPr>
          <p:spPr>
            <a:xfrm flipV="1">
              <a:off x="4568699" y="2161998"/>
              <a:ext cx="462236" cy="332186"/>
            </a:xfrm>
            <a:prstGeom prst="line">
              <a:avLst/>
            </a:prstGeom>
            <a:ln w="9525">
              <a:solidFill>
                <a:srgbClr val="FE0E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76A4414-669E-1E42-AB9B-DCBA89FF5F7F}"/>
                </a:ext>
              </a:extLst>
            </p:cNvPr>
            <p:cNvCxnSpPr>
              <a:cxnSpLocks/>
            </p:cNvCxnSpPr>
            <p:nvPr/>
          </p:nvCxnSpPr>
          <p:spPr>
            <a:xfrm flipH="1" flipV="1">
              <a:off x="4568699" y="3010589"/>
              <a:ext cx="462236" cy="1263865"/>
            </a:xfrm>
            <a:prstGeom prst="line">
              <a:avLst/>
            </a:prstGeom>
            <a:ln w="9525">
              <a:solidFill>
                <a:srgbClr val="FE0E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7316263"/>
      </p:ext>
    </p:extLst>
  </p:cSld>
  <p:clrMapOvr>
    <a:masterClrMapping/>
  </p:clrMapOvr>
</p:sld>
</file>

<file path=ppt/theme/theme1.xml><?xml version="1.0" encoding="utf-8"?>
<a:theme xmlns:a="http://schemas.openxmlformats.org/drawingml/2006/main" name="LR BRAND">
  <a:themeElements>
    <a:clrScheme name="Simple Light">
      <a:dk1>
        <a:srgbClr val="09101D"/>
      </a:dk1>
      <a:lt1>
        <a:srgbClr val="FFFFFF"/>
      </a:lt1>
      <a:dk2>
        <a:srgbClr val="DADEE3"/>
      </a:dk2>
      <a:lt2>
        <a:srgbClr val="858C94"/>
      </a:lt2>
      <a:accent1>
        <a:srgbClr val="0B63CE"/>
      </a:accent1>
      <a:accent2>
        <a:srgbClr val="134194"/>
      </a:accent2>
      <a:accent3>
        <a:srgbClr val="2E5AAC"/>
      </a:accent3>
      <a:accent4>
        <a:srgbClr val="DA1414"/>
      </a:accent4>
      <a:accent5>
        <a:srgbClr val="287D3C"/>
      </a:accent5>
      <a:accent6>
        <a:srgbClr val="B95000"/>
      </a:accent6>
      <a:hlink>
        <a:srgbClr val="0B63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18368</TotalTime>
  <Words>6024</Words>
  <Application>Microsoft Macintosh PowerPoint</Application>
  <PresentationFormat>On-screen Show (16:9)</PresentationFormat>
  <Paragraphs>423</Paragraphs>
  <Slides>56</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Source Sans Pro</vt:lpstr>
      <vt:lpstr>Courier New</vt:lpstr>
      <vt:lpstr>Source Sans Pro Light</vt:lpstr>
      <vt:lpstr>Source Sans Pro SemiBold</vt:lpstr>
      <vt:lpstr>Source Serif Pro Semibold</vt:lpstr>
      <vt:lpstr>Wingdings</vt:lpstr>
      <vt:lpstr>Arial</vt:lpstr>
      <vt:lpstr>LR BRAND</vt:lpstr>
      <vt:lpstr>Improve Sites with Liferay DXP’s Modern Tools</vt:lpstr>
      <vt:lpstr>PowerPoint Presentation</vt:lpstr>
      <vt:lpstr>Exercise Prerequisites (1/2)</vt:lpstr>
      <vt:lpstr>Use Case: The Mondego Group</vt:lpstr>
      <vt:lpstr>Use Case: The Mondego Group</vt:lpstr>
      <vt:lpstr>PowerPoint Presentation</vt:lpstr>
      <vt:lpstr>PowerPoint Presentation</vt:lpstr>
      <vt:lpstr>Content Pages</vt:lpstr>
      <vt:lpstr>Page Design</vt:lpstr>
      <vt:lpstr>Content Editing</vt:lpstr>
      <vt:lpstr>Fragments and Widgets</vt:lpstr>
      <vt:lpstr>Out-of-the-Box Fragments</vt:lpstr>
      <vt:lpstr>Configuring Fragments</vt:lpstr>
      <vt:lpstr>Browser</vt:lpstr>
      <vt:lpstr>Page Design Options</vt:lpstr>
      <vt:lpstr>Comments</vt:lpstr>
      <vt:lpstr>Use Case Example: Creating Pages Collaboratively</vt:lpstr>
      <vt:lpstr>Knowledge Check</vt:lpstr>
      <vt:lpstr>Knowledge Check</vt:lpstr>
      <vt:lpstr>Exercise: Create Content Pages</vt:lpstr>
      <vt:lpstr>Create Content Pages Exercise Objectives</vt:lpstr>
      <vt:lpstr>Creating Content Pages Exercise Steps (1/2)</vt:lpstr>
      <vt:lpstr>Creating Content Pages Exercise Steps (2/2)</vt:lpstr>
      <vt:lpstr>Creating Content Pages Bonus Exercises</vt:lpstr>
      <vt:lpstr>PowerPoint Presentation</vt:lpstr>
      <vt:lpstr>Master Page Templates</vt:lpstr>
      <vt:lpstr>Creating Master Page Templates</vt:lpstr>
      <vt:lpstr>Style Books</vt:lpstr>
      <vt:lpstr>Use Case Example: Creating the Mondego Style</vt:lpstr>
      <vt:lpstr>Knowledge Check</vt:lpstr>
      <vt:lpstr>Knowledge Check</vt:lpstr>
      <vt:lpstr>Exercise: Establish Site Aesthetics</vt:lpstr>
      <vt:lpstr>Establish Site Aesthetics Exercise Objectives</vt:lpstr>
      <vt:lpstr>Establish Site Aesthetics Exercise Steps</vt:lpstr>
      <vt:lpstr>Establish Site Aesthetics Bonus Exercises</vt:lpstr>
      <vt:lpstr>PowerPoint Presentation</vt:lpstr>
      <vt:lpstr>Adding Personalization and Functionality</vt:lpstr>
      <vt:lpstr>Experiences</vt:lpstr>
      <vt:lpstr>Customizable Navigation Bars</vt:lpstr>
      <vt:lpstr>Responsive Layouts with Grid and Container Fragments</vt:lpstr>
      <vt:lpstr>Click to Chat Function</vt:lpstr>
      <vt:lpstr>DocuSign Digital Signatures</vt:lpstr>
      <vt:lpstr>Automatic Translation</vt:lpstr>
      <vt:lpstr>Use Case Example: Enhancing the Mondego Experience</vt:lpstr>
      <vt:lpstr>Knowledge Check</vt:lpstr>
      <vt:lpstr>Knowledge Check</vt:lpstr>
      <vt:lpstr>Exercise: Create Unique User Experiences</vt:lpstr>
      <vt:lpstr>Create Unique User Experiences Exercise Objectives</vt:lpstr>
      <vt:lpstr>Create Unique User Experiences Exercise Steps (1/2)</vt:lpstr>
      <vt:lpstr>Create Unique User Experiences Exercise Steps (2/2)</vt:lpstr>
      <vt:lpstr>Create Unique User Experiences Bonus Exercise</vt:lpstr>
      <vt:lpstr>Summary (1/3)</vt:lpstr>
      <vt:lpstr>Summary (2/3)</vt:lpstr>
      <vt:lpstr>Summary (3/3)</vt:lpstr>
      <vt:lpstr>For Further Reading</vt:lpstr>
      <vt:lpstr>For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Start Your Presentation</dc:title>
  <cp:lastModifiedBy>Emily Brokaw</cp:lastModifiedBy>
  <cp:revision>135</cp:revision>
  <dcterms:modified xsi:type="dcterms:W3CDTF">2022-02-17T20:54:01Z</dcterms:modified>
</cp:coreProperties>
</file>